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61" r:id="rId5"/>
    <p:sldId id="264" r:id="rId6"/>
    <p:sldId id="320" r:id="rId7"/>
    <p:sldId id="321" r:id="rId8"/>
    <p:sldId id="322" r:id="rId9"/>
    <p:sldId id="323" r:id="rId10"/>
    <p:sldId id="277" r:id="rId11"/>
    <p:sldId id="346" r:id="rId12"/>
    <p:sldId id="268" r:id="rId13"/>
    <p:sldId id="361" r:id="rId14"/>
    <p:sldId id="362" r:id="rId15"/>
    <p:sldId id="363" r:id="rId16"/>
    <p:sldId id="364" r:id="rId17"/>
    <p:sldId id="333" r:id="rId18"/>
    <p:sldId id="281" r:id="rId19"/>
    <p:sldId id="325" r:id="rId20"/>
    <p:sldId id="327" r:id="rId21"/>
    <p:sldId id="328" r:id="rId22"/>
    <p:sldId id="334" r:id="rId23"/>
    <p:sldId id="336" r:id="rId24"/>
    <p:sldId id="331" r:id="rId25"/>
    <p:sldId id="326" r:id="rId26"/>
    <p:sldId id="337" r:id="rId27"/>
    <p:sldId id="338" r:id="rId28"/>
    <p:sldId id="339" r:id="rId29"/>
    <p:sldId id="342" r:id="rId30"/>
    <p:sldId id="340" r:id="rId31"/>
    <p:sldId id="344" r:id="rId32"/>
    <p:sldId id="345" r:id="rId33"/>
    <p:sldId id="347" r:id="rId34"/>
    <p:sldId id="348" r:id="rId35"/>
    <p:sldId id="349" r:id="rId36"/>
    <p:sldId id="350" r:id="rId37"/>
    <p:sldId id="352" r:id="rId38"/>
    <p:sldId id="353" r:id="rId39"/>
    <p:sldId id="354" r:id="rId40"/>
    <p:sldId id="355" r:id="rId41"/>
    <p:sldId id="356" r:id="rId42"/>
    <p:sldId id="357" r:id="rId43"/>
    <p:sldId id="359" r:id="rId44"/>
    <p:sldId id="358" r:id="rId45"/>
    <p:sldId id="366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60" r:id="rId54"/>
    <p:sldId id="365" r:id="rId55"/>
    <p:sldId id="262" r:id="rId5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  <a:srgbClr val="F2A40D"/>
    <a:srgbClr val="005493"/>
    <a:srgbClr val="FFFFFF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9" autoAdjust="0"/>
    <p:restoredTop sz="94646" autoAdjust="0"/>
  </p:normalViewPr>
  <p:slideViewPr>
    <p:cSldViewPr>
      <p:cViewPr varScale="1">
        <p:scale>
          <a:sx n="112" d="100"/>
          <a:sy n="112" d="100"/>
        </p:scale>
        <p:origin x="536" y="176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3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8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  <p:sldLayoutId id="2147483675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4" Type="http://schemas.microsoft.com/office/2007/relationships/hdphoto" Target="../media/hdphoto2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4" Type="http://schemas.microsoft.com/office/2007/relationships/hdphoto" Target="../media/hdphoto23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8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1.wdp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5/02/avoid-over-fitting-regularization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07904" y="1712310"/>
            <a:ext cx="5292080" cy="1080121"/>
          </a:xfrm>
        </p:spPr>
        <p:txBody>
          <a:bodyPr/>
          <a:lstStyle/>
          <a:p>
            <a:r>
              <a:rPr lang="en-US" altLang="ko-KR" sz="3600" dirty="0">
                <a:ea typeface="맑은 고딕" pitchFamily="50" charset="-127"/>
              </a:rPr>
              <a:t>ENSEMBLE METHODS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43293" y="2807938"/>
            <a:ext cx="5292080" cy="48881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/>
              <a:t>BAGGING &amp; BOOSTING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Thus, Ensemble is…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471940" y="1782564"/>
            <a:ext cx="6219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a ML Technique that combines several base models (learners) in order to produce one optimal predictive model.</a:t>
            </a: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57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8C8EB0-1107-3242-8D1A-3034DDBB9A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 Fitting &amp; Underfitting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B4FC3-5499-5C4C-9A81-57C690D840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B74C9-D4C7-1341-AC23-883B5C67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16050"/>
            <a:ext cx="8128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F1835-DD37-4240-8C2D-0A42C94A9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Bias Variance Trade 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351E-455D-804D-9AEE-BE5052304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Understanding Prediction Error</a:t>
            </a:r>
          </a:p>
        </p:txBody>
      </p:sp>
      <p:pic>
        <p:nvPicPr>
          <p:cNvPr id="6" name="Picture 5" descr="A close up of a clock&#13;&#10;&#13;&#10;Description automatically generated">
            <a:extLst>
              <a:ext uri="{FF2B5EF4-FFF2-40B4-BE49-F238E27FC236}">
                <a16:creationId xmlns:a16="http://schemas.microsoft.com/office/drawing/2014/main" id="{54A8D937-5943-EA45-B955-BF83778BA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" y="1059582"/>
            <a:ext cx="4589924" cy="3816424"/>
          </a:xfrm>
          <a:prstGeom prst="rect">
            <a:avLst/>
          </a:prstGeom>
        </p:spPr>
      </p:pic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6D43D5B-AE88-A347-B2CD-D211B5B50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59582"/>
            <a:ext cx="4250784" cy="1365631"/>
          </a:xfrm>
          <a:prstGeom prst="rect">
            <a:avLst/>
          </a:prstGeo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BE4C719-4D6F-4A44-9577-D9904AAB2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967794"/>
            <a:ext cx="4250784" cy="14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3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660EFE-4398-D444-A6D0-D2336B9EA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Bias Variance Trade 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BA6DF-F73E-B04F-9BC5-3663648DBB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Understanding Prediction Error -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3C477-9D0C-2149-A5EE-187ACE47FCDD}"/>
              </a:ext>
            </a:extLst>
          </p:cNvPr>
          <p:cNvSpPr txBox="1"/>
          <p:nvPr/>
        </p:nvSpPr>
        <p:spPr>
          <a:xfrm>
            <a:off x="4814380" y="1106104"/>
            <a:ext cx="407021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Error  due to Bias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the difference between the expected (or average) model prediction and the correct value or true value.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E[Y’ – Y]: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Y’ is Predicted Value &amp; Y is Actual Value.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Imagine Running Multiple models several times will have the range of predictions.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Bias is </a:t>
            </a:r>
            <a:r>
              <a:rPr lang="en-US" altLang="ko-KR" sz="1200" b="1" dirty="0">
                <a:solidFill>
                  <a:srgbClr val="FF0000"/>
                </a:solidFill>
                <a:cs typeface="Arial" pitchFamily="34" charset="0"/>
              </a:rPr>
              <a:t>how far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off these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predictions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are from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correct value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</a:t>
            </a:r>
            <a:r>
              <a:rPr lang="en-US" altLang="ko-KR" sz="1200" b="1" dirty="0">
                <a:solidFill>
                  <a:srgbClr val="FF0000"/>
                </a:solidFill>
                <a:cs typeface="Arial" pitchFamily="34" charset="0"/>
              </a:rPr>
              <a:t>High Bias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</a:t>
            </a:r>
            <a:r>
              <a:rPr lang="en-US" altLang="ko-KR" sz="1200" b="1" dirty="0">
                <a:solidFill>
                  <a:srgbClr val="00B050"/>
                </a:solidFill>
                <a:cs typeface="Arial" pitchFamily="34" charset="0"/>
              </a:rPr>
              <a:t>Low Variance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Model is an Underfitted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high bias algorithm is easy to learn but less flexible, due to this they have lower predictive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Examples: Linear Regression, Logistic Regression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E1BF8-F1ED-E749-AD70-7DF626F70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4899"/>
          <a:stretch/>
        </p:blipFill>
        <p:spPr>
          <a:xfrm>
            <a:off x="436259" y="987574"/>
            <a:ext cx="4345282" cy="38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9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660EFE-4398-D444-A6D0-D2336B9EA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Bias Variance Trade 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BA6DF-F73E-B04F-9BC5-3663648DBB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Understanding Prediction Error - Variance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3C477-9D0C-2149-A5EE-187ACE47FCDD}"/>
              </a:ext>
            </a:extLst>
          </p:cNvPr>
          <p:cNvSpPr txBox="1"/>
          <p:nvPr/>
        </p:nvSpPr>
        <p:spPr>
          <a:xfrm>
            <a:off x="5217800" y="987574"/>
            <a:ext cx="374441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Error  due to Variance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the variability in the results of a model when the dataset is changed.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 Variance increases the spread of points which results in less accurate predictions.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</a:t>
            </a:r>
            <a:r>
              <a:rPr lang="en-US" altLang="ko-KR" sz="1100" b="1" dirty="0">
                <a:solidFill>
                  <a:srgbClr val="00B050"/>
                </a:solidFill>
                <a:cs typeface="Arial" pitchFamily="34" charset="0"/>
              </a:rPr>
              <a:t>Low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>
                <a:solidFill>
                  <a:srgbClr val="00B050"/>
                </a:solidFill>
                <a:cs typeface="Arial" pitchFamily="34" charset="0"/>
              </a:rPr>
              <a:t>Bias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 </a:t>
            </a:r>
            <a:r>
              <a:rPr lang="en-US" altLang="ko-KR" sz="1100" b="1" dirty="0">
                <a:solidFill>
                  <a:srgbClr val="FF0000"/>
                </a:solidFill>
                <a:cs typeface="Arial" pitchFamily="34" charset="0"/>
              </a:rPr>
              <a:t>High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  <a:cs typeface="Arial" pitchFamily="34" charset="0"/>
              </a:rPr>
              <a:t>Variance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Model is an Overfitted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Variance is </a:t>
            </a:r>
            <a:r>
              <a:rPr lang="en-US" altLang="ko-KR" sz="1100" b="1" dirty="0">
                <a:solidFill>
                  <a:srgbClr val="FF0000"/>
                </a:solidFill>
                <a:cs typeface="Arial" pitchFamily="34" charset="0"/>
              </a:rPr>
              <a:t>how much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predictions for a given point vary between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different samples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 the training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with high variance pays a lot of attention to the training data and does not generalize well on the test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low bias algorithm is not easy to learn but highly flexible, due to this they have higher predictive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Examples: Decision Trees, Neural Net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E1BF8-F1ED-E749-AD70-7DF626F70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4899"/>
          <a:stretch/>
        </p:blipFill>
        <p:spPr>
          <a:xfrm>
            <a:off x="436259" y="987574"/>
            <a:ext cx="4345282" cy="38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6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50332" y="3049518"/>
            <a:ext cx="4896544" cy="576064"/>
          </a:xfrm>
        </p:spPr>
        <p:txBody>
          <a:bodyPr/>
          <a:lstStyle/>
          <a:p>
            <a:r>
              <a:rPr lang="en-US" altLang="ko-KR" dirty="0"/>
              <a:t>Bagging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850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5153710" y="339502"/>
            <a:ext cx="3456384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What is Bagging</a:t>
            </a:r>
            <a:endParaRPr lang="ko-KR" altLang="en-US" sz="28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7798" y="987574"/>
            <a:ext cx="37444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Decision Trees overfit the model and increases the variance. This makes the model vulnerable.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Bagged Trees averages many models to reduce the variance.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Although, Bagging is often applied to Decision Trees but it can be used with any type of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addition to reducing variance, it also helps avoid overfitting.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B</a:t>
            </a:r>
            <a:r>
              <a:rPr lang="en-US" altLang="ko-KR" sz="1200" dirty="0">
                <a:solidFill>
                  <a:srgbClr val="002060"/>
                </a:solidFill>
                <a:cs typeface="Arial" pitchFamily="34" charset="0"/>
              </a:rPr>
              <a:t>ootstrap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AGG</a:t>
            </a:r>
            <a:r>
              <a:rPr lang="en-US" altLang="ko-KR" sz="1200" dirty="0">
                <a:solidFill>
                  <a:srgbClr val="002060"/>
                </a:solidFill>
                <a:cs typeface="Arial" pitchFamily="34" charset="0"/>
              </a:rPr>
              <a:t>regat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Bootstrap Sampling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means sampling rows from the training data with replacement.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means that a single training example can be repeated more than once.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Picture 2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EAE471D7-4322-8C49-B313-470F22C4F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35213"/>
            <a:ext cx="4608512" cy="43196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EBD126-3193-8F47-84DB-9B326F83436E}"/>
              </a:ext>
            </a:extLst>
          </p:cNvPr>
          <p:cNvSpPr txBox="1"/>
          <p:nvPr/>
        </p:nvSpPr>
        <p:spPr>
          <a:xfrm>
            <a:off x="7925397" y="49280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4159412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5153710" y="1491630"/>
            <a:ext cx="381077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How Bagging Works</a:t>
            </a:r>
            <a:endParaRPr lang="ko-KR" altLang="en-US" sz="28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6891" y="2157342"/>
            <a:ext cx="37444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Draw m Samples from with replacement from original training set where m is a no less than or equal to N.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Note -  With Bagged Trees, the common choice for m is one-half of N.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BD126-3193-8F47-84DB-9B326F83436E}"/>
              </a:ext>
            </a:extLst>
          </p:cNvPr>
          <p:cNvSpPr txBox="1"/>
          <p:nvPr/>
        </p:nvSpPr>
        <p:spPr>
          <a:xfrm>
            <a:off x="7925397" y="49280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7267912-3C72-854D-BDE3-914DDFE9B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09" t="6908" r="9211" b="5160"/>
          <a:stretch/>
        </p:blipFill>
        <p:spPr>
          <a:xfrm>
            <a:off x="271786" y="915565"/>
            <a:ext cx="4464496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15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5094617" y="699542"/>
            <a:ext cx="381077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How Bagging Works</a:t>
            </a:r>
            <a:endParaRPr lang="ko-KR" altLang="en-US" sz="28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0979" y="1419622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Draw m Samples from with replacement from original training set where m is a no less than or equal to N.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Note -  With Bagged Trees, the common choice for m is one-half of N.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Train the Decision Trees on the newly created bootstrapped samples.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Step 1 and Step 2 can be repeated n no of times. Typically more trees, the better the model.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BD126-3193-8F47-84DB-9B326F83436E}"/>
              </a:ext>
            </a:extLst>
          </p:cNvPr>
          <p:cNvSpPr txBox="1"/>
          <p:nvPr/>
        </p:nvSpPr>
        <p:spPr>
          <a:xfrm>
            <a:off x="7925397" y="49280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  <p:pic>
        <p:nvPicPr>
          <p:cNvPr id="3" name="Picture 2" descr="A screenshot of a video game&#13;&#10;&#13;&#10;Description automatically generated">
            <a:extLst>
              <a:ext uri="{FF2B5EF4-FFF2-40B4-BE49-F238E27FC236}">
                <a16:creationId xmlns:a16="http://schemas.microsoft.com/office/drawing/2014/main" id="{05036207-47D4-7E45-BD66-52DAA0C8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09" t="9400" b="2401"/>
          <a:stretch/>
        </p:blipFill>
        <p:spPr>
          <a:xfrm>
            <a:off x="212693" y="843558"/>
            <a:ext cx="4618895" cy="32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0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5094617" y="181566"/>
            <a:ext cx="381077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How Bagging Works</a:t>
            </a:r>
            <a:endParaRPr lang="ko-KR" altLang="en-US" sz="28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7798" y="827348"/>
            <a:ext cx="37444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Draw m Samples from with replacement from original training set where m is a no less than or equal to N.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Note -  With Bagged Trees, the common choice for m is one-half of N.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Train the Decision Trees on the newly created bootstrapped samples.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Step 1 and Step 2 can be repeated n no of times. Typically more trees, the better the model.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Step3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To Generate the Prediction, we would simply average the predictions from these models created on m samples, to get a final prediction.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Bagging can dramatically reduce the variance of unstable models (e.g. Decision trees) leading to improved Prediction.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BD126-3193-8F47-84DB-9B326F83436E}"/>
              </a:ext>
            </a:extLst>
          </p:cNvPr>
          <p:cNvSpPr txBox="1"/>
          <p:nvPr/>
        </p:nvSpPr>
        <p:spPr>
          <a:xfrm>
            <a:off x="7925397" y="49280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  <p:pic>
        <p:nvPicPr>
          <p:cNvPr id="4" name="Picture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7466D77-2935-8442-A628-81FC4CF93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48"/>
            <a:ext cx="4788024" cy="3488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73330-B798-434E-80E2-09BCF7E99EC0}"/>
              </a:ext>
            </a:extLst>
          </p:cNvPr>
          <p:cNvSpPr txBox="1"/>
          <p:nvPr/>
        </p:nvSpPr>
        <p:spPr>
          <a:xfrm>
            <a:off x="2051720" y="4316152"/>
            <a:ext cx="225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Averaging reduces variance   but leaves the bias unchanged</a:t>
            </a:r>
          </a:p>
        </p:txBody>
      </p:sp>
    </p:spTree>
    <p:extLst>
      <p:ext uri="{BB962C8B-B14F-4D97-AF65-F5344CB8AC3E}">
        <p14:creationId xmlns:p14="http://schemas.microsoft.com/office/powerpoint/2010/main" val="192557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195566"/>
            <a:ext cx="6588224" cy="57606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>
              <a:spcBef>
                <a:spcPct val="0"/>
              </a:spcBef>
              <a:buNone/>
              <a:defRPr sz="3600">
                <a:solidFill>
                  <a:schemeClr val="accent4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Lets Discover…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B0F0"/>
                  </a:solidFill>
                  <a:cs typeface="Arial" pitchFamily="34" charset="0"/>
                </a:rPr>
                <a:t>Intro to Ensembles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Lets Understand What is Ensemble Modelling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B0F0"/>
                  </a:solidFill>
                  <a:cs typeface="Arial" pitchFamily="34" charset="0"/>
                </a:rPr>
                <a:t>Titanic Example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example will give better Idea about Ensembles.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B0F0"/>
                  </a:solidFill>
                  <a:cs typeface="Arial" pitchFamily="34" charset="0"/>
                </a:rPr>
                <a:t>What is Bagging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Random Forest, Bias Variance Trade-Off &amp; Much More…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B0F0"/>
                  </a:solidFill>
                  <a:cs typeface="Arial" pitchFamily="34" charset="0"/>
                </a:rPr>
                <a:t>What is Boosting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Boosting Process…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50332" y="3049518"/>
            <a:ext cx="4896544" cy="576064"/>
          </a:xfrm>
        </p:spPr>
        <p:txBody>
          <a:bodyPr/>
          <a:lstStyle/>
          <a:p>
            <a:r>
              <a:rPr lang="en-US" altLang="ko-KR" dirty="0"/>
              <a:t>Boosting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67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6DB935-AE80-1F40-BA82-C29A4841A0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C000"/>
                </a:solidFill>
              </a:rPr>
              <a:t>What is Boosting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A83F2-4547-6F44-8AFF-6678890F5A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DFAE6-BECF-D54D-B410-E1C74265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987574"/>
            <a:ext cx="8064896" cy="2592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58184A-4783-0147-8DE4-65B43522EEBC}"/>
              </a:ext>
            </a:extLst>
          </p:cNvPr>
          <p:cNvSpPr/>
          <p:nvPr/>
        </p:nvSpPr>
        <p:spPr>
          <a:xfrm>
            <a:off x="251520" y="343584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Boosting is a sequential process, where each subsequent model attempts to correct the errors of the previous model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succeeding models are dependent on the previous model.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Boosting gives mis-classified samples higher preference/weight.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 is a method to “boost” weak learning algorithm (“single tree”) into strong learning algorithm.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765ED-F5ED-0043-A137-E474845B0AD9}"/>
              </a:ext>
            </a:extLst>
          </p:cNvPr>
          <p:cNvSpPr txBox="1"/>
          <p:nvPr/>
        </p:nvSpPr>
        <p:spPr>
          <a:xfrm>
            <a:off x="7925397" y="49280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847543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5DFAE6-BECF-D54D-B410-E1C74265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843558"/>
            <a:ext cx="8064896" cy="22322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6DB935-AE80-1F40-BA82-C29A4841A0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C000"/>
                </a:solidFill>
              </a:rPr>
              <a:t>What is Boosting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A83F2-4547-6F44-8AFF-6678890F5A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End to End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CD73EB-F5E3-3A48-8997-DE74EC5D5180}"/>
              </a:ext>
            </a:extLst>
          </p:cNvPr>
          <p:cNvSpPr/>
          <p:nvPr/>
        </p:nvSpPr>
        <p:spPr>
          <a:xfrm>
            <a:off x="35496" y="2499742"/>
            <a:ext cx="468052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Let’s understand the way boosting works in the steps: </a:t>
            </a: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subset is created from the original dataset.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Initially, all data points are given equal weights &amp; a base model is created on this subset.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model is used to make predictions on the whole dataset.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Errors are calculated using actual values &amp; predicted values.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observations which are incorrectly predicted, given higher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67977-52EA-9E45-9F8C-FAA64DE66175}"/>
              </a:ext>
            </a:extLst>
          </p:cNvPr>
          <p:cNvSpPr/>
          <p:nvPr/>
        </p:nvSpPr>
        <p:spPr>
          <a:xfrm>
            <a:off x="4716016" y="3009022"/>
            <a:ext cx="4320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6. Another model is created &amp; predictions are made on  the   dataset.</a:t>
            </a: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7. The model tries to correct the error from the previous dataset.</a:t>
            </a: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8. Similarly, multiple models are created to reduce the errors of the previous model.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9. The final model is the weighted mean of all models.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AEE5B-A7AF-BA41-9BF3-4AE8845A5924}"/>
              </a:ext>
            </a:extLst>
          </p:cNvPr>
          <p:cNvSpPr txBox="1"/>
          <p:nvPr/>
        </p:nvSpPr>
        <p:spPr>
          <a:xfrm>
            <a:off x="7925397" y="49280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28345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6DB935-AE80-1F40-BA82-C29A4841A0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C000"/>
                </a:solidFill>
              </a:rPr>
              <a:t>Difference between Bagging &amp; Boosting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789438-FEB4-7040-A700-76BA1E006018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567426" y="699542"/>
            <a:ext cx="4574" cy="2254105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75B0069-B352-CE42-9960-6E4C43AE8B95}"/>
              </a:ext>
            </a:extLst>
          </p:cNvPr>
          <p:cNvSpPr/>
          <p:nvPr/>
        </p:nvSpPr>
        <p:spPr>
          <a:xfrm>
            <a:off x="33216" y="1131590"/>
            <a:ext cx="453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bagging, </a:t>
            </a:r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Individual Trees 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are </a:t>
            </a:r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Independent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each others &amp; is a method of improving performance by aggregating result of weak learners.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37D2F3-6D42-AF4C-9299-841919669947}"/>
              </a:ext>
            </a:extLst>
          </p:cNvPr>
          <p:cNvSpPr/>
          <p:nvPr/>
        </p:nvSpPr>
        <p:spPr>
          <a:xfrm>
            <a:off x="4587464" y="1131590"/>
            <a:ext cx="453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boosting, </a:t>
            </a:r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Individual Trees 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are </a:t>
            </a:r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Independent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each  other because the trees correct the result of previous trees.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84771-E584-E449-86A5-9A635E9119BF}"/>
              </a:ext>
            </a:extLst>
          </p:cNvPr>
          <p:cNvSpPr txBox="1"/>
          <p:nvPr/>
        </p:nvSpPr>
        <p:spPr>
          <a:xfrm>
            <a:off x="1475656" y="75236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Bagging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3F8A1-6AC8-1947-971A-A4A0D2ED701E}"/>
              </a:ext>
            </a:extLst>
          </p:cNvPr>
          <p:cNvSpPr txBox="1"/>
          <p:nvPr/>
        </p:nvSpPr>
        <p:spPr>
          <a:xfrm>
            <a:off x="6228184" y="73719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Boosting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1F07F8-0851-E84C-AF0B-A3949E3D4D96}"/>
              </a:ext>
            </a:extLst>
          </p:cNvPr>
          <p:cNvSpPr/>
          <p:nvPr/>
        </p:nvSpPr>
        <p:spPr>
          <a:xfrm>
            <a:off x="4607503" y="1851670"/>
            <a:ext cx="453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Training stage is sequential in Boosting. This means weights are assigned to the data.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27A0DA-691B-634F-BBA4-9160073BBD20}"/>
              </a:ext>
            </a:extLst>
          </p:cNvPr>
          <p:cNvGrpSpPr/>
          <p:nvPr/>
        </p:nvGrpSpPr>
        <p:grpSpPr>
          <a:xfrm>
            <a:off x="22055" y="1851670"/>
            <a:ext cx="4589749" cy="1101977"/>
            <a:chOff x="17754" y="1887067"/>
            <a:chExt cx="4589749" cy="11019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B573FE-3ADC-E740-B985-89B78E36B2CC}"/>
                </a:ext>
              </a:extLst>
            </p:cNvPr>
            <p:cNvSpPr/>
            <p:nvPr/>
          </p:nvSpPr>
          <p:spPr>
            <a:xfrm>
              <a:off x="26628" y="1887067"/>
              <a:ext cx="4536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 stage is parallel in Bagging. This means that each   model is built independently.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E741C-EB62-3148-B353-77B88DD76B81}"/>
                </a:ext>
              </a:extLst>
            </p:cNvPr>
            <p:cNvSpPr/>
            <p:nvPr/>
          </p:nvSpPr>
          <p:spPr>
            <a:xfrm>
              <a:off x="17754" y="2527379"/>
              <a:ext cx="4589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purpose of Bagging is to reduce Variance. It may solve the problem of Over-fitting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35E1-5EC4-D646-8E46-A80B31823FD6}"/>
              </a:ext>
            </a:extLst>
          </p:cNvPr>
          <p:cNvSpPr/>
          <p:nvPr/>
        </p:nvSpPr>
        <p:spPr>
          <a:xfrm>
            <a:off x="4608349" y="2470125"/>
            <a:ext cx="458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purpose of Boosting is to reduce Bias. It may increase the overfitting in the data.</a:t>
            </a:r>
          </a:p>
        </p:txBody>
      </p:sp>
      <p:pic>
        <p:nvPicPr>
          <p:cNvPr id="17410" name="Picture 2" descr="Image result for bagging boosting related interview questions">
            <a:extLst>
              <a:ext uri="{FF2B5EF4-FFF2-40B4-BE49-F238E27FC236}">
                <a16:creationId xmlns:a16="http://schemas.microsoft.com/office/drawing/2014/main" id="{BCBAB397-1851-694B-94B9-6F6F72707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3" t="6774" r="4670"/>
          <a:stretch/>
        </p:blipFill>
        <p:spPr bwMode="auto">
          <a:xfrm>
            <a:off x="1830008" y="2934070"/>
            <a:ext cx="5334280" cy="20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8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50332" y="3049518"/>
            <a:ext cx="4896544" cy="576064"/>
          </a:xfrm>
        </p:spPr>
        <p:txBody>
          <a:bodyPr/>
          <a:lstStyle/>
          <a:p>
            <a:r>
              <a:rPr lang="en-US" altLang="ko-KR" dirty="0"/>
              <a:t>Cross Validation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44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43D438-34B7-774C-B59E-5CC60219B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62"/>
          <a:stretch/>
        </p:blipFill>
        <p:spPr>
          <a:xfrm>
            <a:off x="113465" y="1056392"/>
            <a:ext cx="4458536" cy="341260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6DB935-AE80-1F40-BA82-C29A4841A0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C000"/>
                </a:solidFill>
              </a:rPr>
              <a:t>What is Cross Validation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A83F2-4547-6F44-8AFF-6678890F5A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 Intro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CD73EB-F5E3-3A48-8997-DE74EC5D5180}"/>
              </a:ext>
            </a:extLst>
          </p:cNvPr>
          <p:cNvSpPr/>
          <p:nvPr/>
        </p:nvSpPr>
        <p:spPr>
          <a:xfrm>
            <a:off x="4372181" y="1266058"/>
            <a:ext cx="465835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Cross Validation:</a:t>
            </a: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Need assurance that model has picked up most of patterns &amp; is not picking up too much noise. 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other words, its low on variance &amp; bias.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Dataset is randomly partitioned in </a:t>
            </a:r>
            <a:r>
              <a:rPr lang="en-IN" sz="12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 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equal sized samples.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Out of k samples a single sub sample is retained as validation dataset for testing the model and remaining k-1 are used for training data.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process is repeated k times and the results can be averaged out to produce a single estimation.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15D0A-6D7E-4243-8C59-2E9D854E3CD5}"/>
              </a:ext>
            </a:extLst>
          </p:cNvPr>
          <p:cNvSpPr txBox="1"/>
          <p:nvPr/>
        </p:nvSpPr>
        <p:spPr>
          <a:xfrm>
            <a:off x="7925397" y="49280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46DF0-4AA5-F34D-8799-B666BFB5831B}"/>
              </a:ext>
            </a:extLst>
          </p:cNvPr>
          <p:cNvSpPr txBox="1"/>
          <p:nvPr/>
        </p:nvSpPr>
        <p:spPr>
          <a:xfrm>
            <a:off x="8077797" y="50804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7C5C7-89D0-924B-9FC1-DF9DD8D51FE7}"/>
              </a:ext>
            </a:extLst>
          </p:cNvPr>
          <p:cNvSpPr txBox="1"/>
          <p:nvPr/>
        </p:nvSpPr>
        <p:spPr>
          <a:xfrm>
            <a:off x="8230197" y="52328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66107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43D438-34B7-774C-B59E-5CC60219B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62"/>
          <a:stretch/>
        </p:blipFill>
        <p:spPr>
          <a:xfrm>
            <a:off x="1" y="1056392"/>
            <a:ext cx="4235950" cy="341260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6DB935-AE80-1F40-BA82-C29A4841A0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C000"/>
                </a:solidFill>
              </a:rPr>
              <a:t>What is Cross Validation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15D0A-6D7E-4243-8C59-2E9D854E3CD5}"/>
              </a:ext>
            </a:extLst>
          </p:cNvPr>
          <p:cNvSpPr txBox="1"/>
          <p:nvPr/>
        </p:nvSpPr>
        <p:spPr>
          <a:xfrm>
            <a:off x="7925397" y="49280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46DF0-4AA5-F34D-8799-B666BFB5831B}"/>
              </a:ext>
            </a:extLst>
          </p:cNvPr>
          <p:cNvSpPr txBox="1"/>
          <p:nvPr/>
        </p:nvSpPr>
        <p:spPr>
          <a:xfrm>
            <a:off x="8077797" y="50804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7C5C7-89D0-924B-9FC1-DF9DD8D51FE7}"/>
              </a:ext>
            </a:extLst>
          </p:cNvPr>
          <p:cNvSpPr txBox="1"/>
          <p:nvPr/>
        </p:nvSpPr>
        <p:spPr>
          <a:xfrm>
            <a:off x="8230197" y="5232856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Image Source: Google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0CDE95-520A-1045-AD65-71A8F9FA861B}"/>
              </a:ext>
            </a:extLst>
          </p:cNvPr>
          <p:cNvSpPr/>
          <p:nvPr/>
        </p:nvSpPr>
        <p:spPr>
          <a:xfrm>
            <a:off x="4355976" y="1394155"/>
            <a:ext cx="46583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Cross Validation:</a:t>
            </a: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Don’t know how accurately a predictive model would perform in practice.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Dataset is randomly partitioned in </a:t>
            </a:r>
            <a:r>
              <a:rPr lang="en-IN" sz="12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 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equal sized samples.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Out of k samples a single sub sample is retained as validation dataset for testing the model and remaining k-1 are used for training data.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process is repeated k times and the results can be averaged out to produce a single estimation.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C3613EB-6882-534C-B95D-3CC7BAB57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dirty="0"/>
              <a:t>End to End Process</a:t>
            </a:r>
          </a:p>
        </p:txBody>
      </p:sp>
    </p:spTree>
    <p:extLst>
      <p:ext uri="{BB962C8B-B14F-4D97-AF65-F5344CB8AC3E}">
        <p14:creationId xmlns:p14="http://schemas.microsoft.com/office/powerpoint/2010/main" val="270763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50332" y="3049518"/>
            <a:ext cx="4896544" cy="576064"/>
          </a:xfrm>
        </p:spPr>
        <p:txBody>
          <a:bodyPr/>
          <a:lstStyle/>
          <a:p>
            <a:r>
              <a:rPr lang="en-US" altLang="ko-KR" dirty="0"/>
              <a:t>Movie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33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01024-AB93-8B41-8A16-A4E6F763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Dark Knight..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CED0-273D-CD40-B0FD-CB0C0B558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Movie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59D4C-06B3-C440-99C0-0F1643CD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1269886"/>
            <a:ext cx="2353555" cy="3435846"/>
          </a:xfrm>
          <a:prstGeom prst="rect">
            <a:avLst/>
          </a:prstGeom>
          <a:effectLst>
            <a:reflection endPos="0" dist="50800" dir="5400000" sy="-100000" algn="bl" rotWithShape="0"/>
            <a:softEdge rad="63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C7B83-2724-1542-BEC8-34C4509CB9C4}"/>
              </a:ext>
            </a:extLst>
          </p:cNvPr>
          <p:cNvSpPr/>
          <p:nvPr/>
        </p:nvSpPr>
        <p:spPr>
          <a:xfrm>
            <a:off x="323528" y="1233483"/>
            <a:ext cx="46583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went out to ask for the rating of the movie</a:t>
            </a: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Ask Friends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Ask 05 of your colleagues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Asking 100 people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E552857-C946-E34F-8848-16A79D6CB276}"/>
              </a:ext>
            </a:extLst>
          </p:cNvPr>
          <p:cNvSpPr txBox="1">
            <a:spLocks/>
          </p:cNvSpPr>
          <p:nvPr/>
        </p:nvSpPr>
        <p:spPr>
          <a:xfrm>
            <a:off x="-1188640" y="2699777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Use Simple Ensembles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1F2576-0445-BC4C-B8B5-84F1709FF302}"/>
              </a:ext>
            </a:extLst>
          </p:cNvPr>
          <p:cNvSpPr/>
          <p:nvPr/>
        </p:nvSpPr>
        <p:spPr>
          <a:xfrm>
            <a:off x="312841" y="3359817"/>
            <a:ext cx="46583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Ensemble Techniques</a:t>
            </a: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Max Voting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Averaging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Weighted Averaging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298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CED0-273D-CD40-B0FD-CB0C0B558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Movie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59D4C-06B3-C440-99C0-0F1643CD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1269886"/>
            <a:ext cx="2353555" cy="3435846"/>
          </a:xfrm>
          <a:prstGeom prst="rect">
            <a:avLst/>
          </a:prstGeom>
          <a:effectLst>
            <a:reflection endPos="0" dist="50800" dir="5400000" sy="-100000" algn="bl" rotWithShape="0"/>
            <a:softEdge rad="63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C7B83-2724-1542-BEC8-34C4509CB9C4}"/>
              </a:ext>
            </a:extLst>
          </p:cNvPr>
          <p:cNvSpPr/>
          <p:nvPr/>
        </p:nvSpPr>
        <p:spPr>
          <a:xfrm>
            <a:off x="202221" y="1269886"/>
            <a:ext cx="61206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The max voting method is generally used for classification problems. In this technique multiple models are used to make predictions for each data point.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The predictions by each model are considered as a ‘vote’. The predictions which we  get from the majority of the models are used as the final prediction.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For example, when you asked 5 of your colleagues to rate your movie (out of 5); we’ll assume three of them rated it as 4 while two of them gave it a 5. 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E552857-C946-E34F-8848-16A79D6CB276}"/>
              </a:ext>
            </a:extLst>
          </p:cNvPr>
          <p:cNvSpPr txBox="1">
            <a:spLocks/>
          </p:cNvSpPr>
          <p:nvPr/>
        </p:nvSpPr>
        <p:spPr>
          <a:xfrm>
            <a:off x="0" y="95131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 Voting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AEE20-443E-9C44-905F-1762C3894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1" y="3024212"/>
            <a:ext cx="6245200" cy="749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CDD4A7-9C95-9043-8EAB-07C4F937F7F6}"/>
              </a:ext>
            </a:extLst>
          </p:cNvPr>
          <p:cNvSpPr txBox="1"/>
          <p:nvPr/>
        </p:nvSpPr>
        <p:spPr>
          <a:xfrm>
            <a:off x="395536" y="3889340"/>
            <a:ext cx="314663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solidFill>
                  <a:srgbClr val="FF0000"/>
                </a:solidFill>
              </a:rPr>
              <a:t>Tip: Lets Code this using Voting Classifier</a:t>
            </a:r>
          </a:p>
        </p:txBody>
      </p:sp>
    </p:spTree>
    <p:extLst>
      <p:ext uri="{BB962C8B-B14F-4D97-AF65-F5344CB8AC3E}">
        <p14:creationId xmlns:p14="http://schemas.microsoft.com/office/powerpoint/2010/main" val="281613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50332" y="3049518"/>
            <a:ext cx="4896544" cy="576064"/>
          </a:xfrm>
        </p:spPr>
        <p:txBody>
          <a:bodyPr/>
          <a:lstStyle/>
          <a:p>
            <a:r>
              <a:rPr lang="en-US" altLang="ko-KR" dirty="0"/>
              <a:t>Lets Dive In…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66A9-5DD4-F94B-972D-AEDF1543E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CED0-273D-CD40-B0FD-CB0C0B558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Movie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59D4C-06B3-C440-99C0-0F1643CD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1269886"/>
            <a:ext cx="2353555" cy="3435846"/>
          </a:xfrm>
          <a:prstGeom prst="rect">
            <a:avLst/>
          </a:prstGeom>
          <a:effectLst>
            <a:reflection endPos="0" dist="50800" dir="5400000" sy="-100000" algn="bl" rotWithShape="0"/>
            <a:softEdge rad="63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C7B83-2724-1542-BEC8-34C4509CB9C4}"/>
              </a:ext>
            </a:extLst>
          </p:cNvPr>
          <p:cNvSpPr/>
          <p:nvPr/>
        </p:nvSpPr>
        <p:spPr>
          <a:xfrm>
            <a:off x="202221" y="1050960"/>
            <a:ext cx="62904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This is an extension of Averaging.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All the models are assigned different weights defining the importance of each model for prediction.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For instance, two colleagues are critics, while others have no prior experience.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Thus, different weights have been assigned as you can see below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The result is calculated as [(5*0.23) + (4*0.23) + (5*0.18) + (4*0.18) + (4*0.18)] = 4.41.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/>
          </a:p>
          <a:p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i.e. (5+4+5+4+4)/5 = 4.4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E552857-C946-E34F-8848-16A79D6CB276}"/>
              </a:ext>
            </a:extLst>
          </p:cNvPr>
          <p:cNvSpPr txBox="1">
            <a:spLocks/>
          </p:cNvSpPr>
          <p:nvPr/>
        </p:nvSpPr>
        <p:spPr>
          <a:xfrm>
            <a:off x="0" y="95131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Averaging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2CFBB8-BFF1-2540-ADED-CE165BFB1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5027"/>
            <a:ext cx="6385214" cy="1728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EB8BE5-9FF1-C448-9BB5-83F4D1EDAFCA}"/>
              </a:ext>
            </a:extLst>
          </p:cNvPr>
          <p:cNvSpPr txBox="1"/>
          <p:nvPr/>
        </p:nvSpPr>
        <p:spPr>
          <a:xfrm>
            <a:off x="202221" y="4632672"/>
            <a:ext cx="303474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solidFill>
                  <a:srgbClr val="FF0000"/>
                </a:solidFill>
              </a:rPr>
              <a:t>Tip: The weights are assigned Arbitrarily</a:t>
            </a:r>
          </a:p>
        </p:txBody>
      </p:sp>
    </p:spTree>
    <p:extLst>
      <p:ext uri="{BB962C8B-B14F-4D97-AF65-F5344CB8AC3E}">
        <p14:creationId xmlns:p14="http://schemas.microsoft.com/office/powerpoint/2010/main" val="2974698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63112A-3232-AF4C-B7A5-A72A718D5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err="1">
                <a:solidFill>
                  <a:schemeClr val="accent2"/>
                </a:solidFill>
              </a:rPr>
              <a:t>ADABoost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422C-E2AD-6F48-BAF7-A304972D0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EF9DE-ABB8-214D-AE4F-6EC7593610D0}"/>
              </a:ext>
            </a:extLst>
          </p:cNvPr>
          <p:cNvSpPr txBox="1"/>
          <p:nvPr/>
        </p:nvSpPr>
        <p:spPr>
          <a:xfrm>
            <a:off x="179513" y="1419622"/>
            <a:ext cx="38396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It fits a sequence of weak learners on different weighted training data. </a:t>
            </a:r>
          </a:p>
          <a:p>
            <a:r>
              <a:rPr lang="en-IN" sz="1400" dirty="0"/>
              <a:t>It starts by predicting original data set and gives equal weight to each observation. </a:t>
            </a:r>
          </a:p>
          <a:p>
            <a:r>
              <a:rPr lang="en-IN" sz="1400" dirty="0"/>
              <a:t>If prediction is incorrect using the first learner, then it gives higher weight to observation which have been predicted incorrectly. </a:t>
            </a:r>
          </a:p>
          <a:p>
            <a:endParaRPr lang="en-IN" sz="1400" dirty="0"/>
          </a:p>
          <a:p>
            <a:r>
              <a:rPr lang="en-IN" sz="1400" dirty="0"/>
              <a:t>Being an iterative process, it continues to add learner(s) until a limit is reached in the number </a:t>
            </a:r>
          </a:p>
          <a:p>
            <a:r>
              <a:rPr lang="en-IN" sz="1400" dirty="0"/>
              <a:t>of models or accuracy.</a:t>
            </a:r>
            <a:endParaRPr lang="en-US" sz="1400" dirty="0"/>
          </a:p>
        </p:txBody>
      </p:sp>
      <p:pic>
        <p:nvPicPr>
          <p:cNvPr id="6" name="Picture 5" descr="A picture containing sky&#13;&#10;&#13;&#10;Description automatically generated">
            <a:extLst>
              <a:ext uri="{FF2B5EF4-FFF2-40B4-BE49-F238E27FC236}">
                <a16:creationId xmlns:a16="http://schemas.microsoft.com/office/drawing/2014/main" id="{9DC3FEA7-D480-694B-9BCC-4FE6AC1BB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22" y="1105457"/>
            <a:ext cx="5094027" cy="36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71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63112A-3232-AF4C-B7A5-A72A718D5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err="1">
                <a:solidFill>
                  <a:schemeClr val="accent2"/>
                </a:solidFill>
              </a:rPr>
              <a:t>ADABoost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422C-E2AD-6F48-BAF7-A304972D0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Box 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EF9DE-ABB8-214D-AE4F-6EC7593610D0}"/>
              </a:ext>
            </a:extLst>
          </p:cNvPr>
          <p:cNvSpPr txBox="1"/>
          <p:nvPr/>
        </p:nvSpPr>
        <p:spPr>
          <a:xfrm>
            <a:off x="142658" y="1592312"/>
            <a:ext cx="5974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i="1" u="sng" dirty="0"/>
              <a:t>Box 1:</a:t>
            </a:r>
            <a:r>
              <a:rPr lang="en-IN" sz="1400" dirty="0"/>
              <a:t> You can see that we have assigned equal weights to each data     point and  applied a decisioning to classify them as + (plus) or – .</a:t>
            </a:r>
          </a:p>
          <a:p>
            <a:endParaRPr lang="en-IN" sz="1400" dirty="0"/>
          </a:p>
          <a:p>
            <a:r>
              <a:rPr lang="en-IN" sz="1400" dirty="0"/>
              <a:t>The Decisioning (D1) has generated vertical line at left side to classify the data points. </a:t>
            </a:r>
          </a:p>
          <a:p>
            <a:endParaRPr lang="en-IN" sz="1400" dirty="0"/>
          </a:p>
          <a:p>
            <a:r>
              <a:rPr lang="en-IN" sz="1400" dirty="0"/>
              <a:t>We see that, this vertical line has incorrectly predicted three + (plus) as – (minus). In such case, we’ll assign higher weights to these three + (plus) and apply another decisioning layer.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F3A21-C50B-3041-9B76-0309D88B6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62" y="1347614"/>
            <a:ext cx="2805309" cy="27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40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63112A-3232-AF4C-B7A5-A72A718D5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err="1">
                <a:solidFill>
                  <a:schemeClr val="accent2"/>
                </a:solidFill>
              </a:rPr>
              <a:t>ADABoost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422C-E2AD-6F48-BAF7-A304972D0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Box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EF9DE-ABB8-214D-AE4F-6EC7593610D0}"/>
              </a:ext>
            </a:extLst>
          </p:cNvPr>
          <p:cNvSpPr txBox="1"/>
          <p:nvPr/>
        </p:nvSpPr>
        <p:spPr>
          <a:xfrm>
            <a:off x="112514" y="1419622"/>
            <a:ext cx="597496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i="1" u="sng" dirty="0"/>
              <a:t>Box 2:</a:t>
            </a:r>
            <a:r>
              <a:rPr lang="en-IN" sz="1400" dirty="0"/>
              <a:t> </a:t>
            </a:r>
            <a:r>
              <a:rPr lang="en-IN" dirty="0"/>
              <a:t> </a:t>
            </a:r>
            <a:r>
              <a:rPr lang="en-IN" sz="1400" dirty="0"/>
              <a:t>Here, you can see that the size of three incorrectly predicted + 	(plus) is bigger as compared to rest of the data points. </a:t>
            </a:r>
          </a:p>
          <a:p>
            <a:pPr algn="just"/>
            <a:r>
              <a:rPr lang="en-IN" sz="1400" dirty="0"/>
              <a:t>In this case, the second decisioning model (D2) will try to predict them 	correctly. 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Now, a vertical line (D2) at right side of this box has classified three mis-classified + (plus) correctly. 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But again, it has caused mis-classification errors. This time with three -(minus). Again, we will assign higher weight to three – (minus) and apply      another decision layer.</a:t>
            </a:r>
            <a:endParaRPr lang="en-US" sz="1400" dirty="0"/>
          </a:p>
        </p:txBody>
      </p:sp>
      <p:pic>
        <p:nvPicPr>
          <p:cNvPr id="6" name="Picture 5" descr="A screen shot of a clock&#13;&#10;&#13;&#10;Description automatically generated">
            <a:extLst>
              <a:ext uri="{FF2B5EF4-FFF2-40B4-BE49-F238E27FC236}">
                <a16:creationId xmlns:a16="http://schemas.microsoft.com/office/drawing/2014/main" id="{5D7F0593-F367-DD4D-8257-C9CD5211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06" y="1419622"/>
            <a:ext cx="2989944" cy="26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8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63112A-3232-AF4C-B7A5-A72A718D5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err="1">
                <a:solidFill>
                  <a:schemeClr val="accent2"/>
                </a:solidFill>
              </a:rPr>
              <a:t>ADABoost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422C-E2AD-6F48-BAF7-A304972D0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Box 03</a:t>
            </a:r>
          </a:p>
        </p:txBody>
      </p:sp>
      <p:pic>
        <p:nvPicPr>
          <p:cNvPr id="7" name="Picture 6" descr="A close up of a clock&#13;&#10;&#13;&#10;Description automatically generated">
            <a:extLst>
              <a:ext uri="{FF2B5EF4-FFF2-40B4-BE49-F238E27FC236}">
                <a16:creationId xmlns:a16="http://schemas.microsoft.com/office/drawing/2014/main" id="{770A5513-99EB-614C-9482-9E875733D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04" y="1275606"/>
            <a:ext cx="4051300" cy="2592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7CD69-E27D-4344-8722-E474DED65C5D}"/>
              </a:ext>
            </a:extLst>
          </p:cNvPr>
          <p:cNvSpPr txBox="1"/>
          <p:nvPr/>
        </p:nvSpPr>
        <p:spPr>
          <a:xfrm>
            <a:off x="323528" y="1771531"/>
            <a:ext cx="50594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u="sng" dirty="0"/>
              <a:t>Box 3:</a:t>
            </a:r>
            <a:r>
              <a:rPr lang="en-IN" sz="1400" dirty="0"/>
              <a:t> Here, three – (minus) are given higher weights. </a:t>
            </a:r>
          </a:p>
          <a:p>
            <a:r>
              <a:rPr lang="en-IN" sz="1400" dirty="0"/>
              <a:t>A decision layer (D3) is applied to predict these mis-classified observation correctly. 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This time a horizontal line is generated to classify + (plus) and – (minus) based on higher weight of mis-classified observation.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7598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63112A-3232-AF4C-B7A5-A72A718D5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err="1">
                <a:solidFill>
                  <a:schemeClr val="accent2"/>
                </a:solidFill>
              </a:rPr>
              <a:t>ADABoost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422C-E2AD-6F48-BAF7-A304972D0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Box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7CD69-E27D-4344-8722-E474DED65C5D}"/>
              </a:ext>
            </a:extLst>
          </p:cNvPr>
          <p:cNvSpPr txBox="1"/>
          <p:nvPr/>
        </p:nvSpPr>
        <p:spPr>
          <a:xfrm>
            <a:off x="323528" y="1879252"/>
            <a:ext cx="5059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/>
              <a:t>Box4: </a:t>
            </a:r>
            <a:r>
              <a:rPr lang="en-IN" sz="1400" dirty="0"/>
              <a:t>Here we have combined D1, D2 and D3 layers to form a strong prediction having complex rule as compared to individual weak learner.</a:t>
            </a:r>
          </a:p>
          <a:p>
            <a:endParaRPr lang="en-IN" sz="1400" dirty="0"/>
          </a:p>
          <a:p>
            <a:r>
              <a:rPr lang="en-IN" sz="1400" dirty="0"/>
              <a:t>Thus, this algorithm classified these observations quite well as compared to any weak individual learner.</a:t>
            </a:r>
            <a:endParaRPr lang="en-US" sz="1400" dirty="0"/>
          </a:p>
        </p:txBody>
      </p:sp>
      <p:pic>
        <p:nvPicPr>
          <p:cNvPr id="5" name="Picture 4" descr="A picture containing clock&#13;&#10;&#13;&#10;Description automatically generated">
            <a:extLst>
              <a:ext uri="{FF2B5EF4-FFF2-40B4-BE49-F238E27FC236}">
                <a16:creationId xmlns:a16="http://schemas.microsoft.com/office/drawing/2014/main" id="{A914C10F-C793-7A4B-B174-5AA3C8ECD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548" y="1323727"/>
            <a:ext cx="3548940" cy="30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0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2B2B12-E589-9649-AB78-C81F86BA9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</a:rPr>
              <a:t>Decision Boundary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A812A-2EDA-BB46-BBC2-7E349EFDC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FC13B49-13D8-064C-883F-9911B63E1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" y="1111126"/>
            <a:ext cx="5526379" cy="3332832"/>
          </a:xfrm>
          <a:prstGeom prst="rect">
            <a:avLst/>
          </a:prstGeo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F7CC5B8-DFDC-DE40-881C-DF83FFD12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" t="2401" r="5181" b="9400"/>
          <a:stretch/>
        </p:blipFill>
        <p:spPr>
          <a:xfrm>
            <a:off x="5540101" y="1337382"/>
            <a:ext cx="310891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6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A6B45E-DF99-0447-9887-D2423CB0C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</a:rPr>
              <a:t>Random Forest -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5C456-DFE5-CE4B-80BE-5FBFB5DD8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764E56F7-0EB2-3841-8FCD-5FA59E9A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33294"/>
            <a:ext cx="8192900" cy="36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5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A6B45E-DF99-0447-9887-D2423CB0C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</a:rPr>
              <a:t>Random Forest - Summary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A2B7FA4-AE92-9C4A-B5C5-527FBDD9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205"/>
            <a:ext cx="5076056" cy="3141090"/>
          </a:xfrm>
          <a:prstGeom prst="rect">
            <a:avLst/>
          </a:prstGeom>
        </p:spPr>
      </p:pic>
      <p:pic>
        <p:nvPicPr>
          <p:cNvPr id="8" name="Picture 7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9E97CC68-8419-3142-8858-8FEBF4BB6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88655"/>
            <a:ext cx="4276918" cy="25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63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2909F4-B572-3E49-8D5A-B566535B82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BEAE9-2B5C-C348-A3E4-B394A342F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Boosting Summary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2BE3AAF-2FCA-034A-834C-C9894BA3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0414"/>
            <a:ext cx="8514184" cy="38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1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43C23DD-C16F-8747-B726-2DCDCB55A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23478"/>
            <a:ext cx="9144000" cy="57606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Ensemble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0A36F4-F12D-9F48-AF3A-B495A46C19B5}"/>
              </a:ext>
            </a:extLst>
          </p:cNvPr>
          <p:cNvSpPr/>
          <p:nvPr/>
        </p:nvSpPr>
        <p:spPr>
          <a:xfrm>
            <a:off x="179512" y="747121"/>
            <a:ext cx="8472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Lets Take an Example of KBC Gameshow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D87994-770A-8E4E-9E23-E9D3EAFF6F33}"/>
              </a:ext>
            </a:extLst>
          </p:cNvPr>
          <p:cNvGrpSpPr/>
          <p:nvPr/>
        </p:nvGrpSpPr>
        <p:grpSpPr>
          <a:xfrm>
            <a:off x="503040" y="1915539"/>
            <a:ext cx="8352928" cy="2510408"/>
            <a:chOff x="467544" y="1347614"/>
            <a:chExt cx="8352928" cy="25104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6BB67D5-829E-3047-8D65-1A23505E8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467544" y="1347614"/>
              <a:ext cx="3600400" cy="2016224"/>
            </a:xfrm>
            <a:prstGeom prst="rect">
              <a:avLst/>
            </a:prstGeom>
            <a:effectLst>
              <a:softEdge rad="266700"/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C255BE-2C86-4840-BC12-A90C4596DD66}"/>
                </a:ext>
              </a:extLst>
            </p:cNvPr>
            <p:cNvSpPr txBox="1"/>
            <p:nvPr/>
          </p:nvSpPr>
          <p:spPr>
            <a:xfrm>
              <a:off x="995601" y="3488690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Phone a Friend in KBC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934481-E703-E747-B801-8B7A4D97E339}"/>
                </a:ext>
              </a:extLst>
            </p:cNvPr>
            <p:cNvSpPr txBox="1"/>
            <p:nvPr/>
          </p:nvSpPr>
          <p:spPr>
            <a:xfrm>
              <a:off x="4549966" y="206769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Vs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9E242B-D91C-9C40-9B9E-E3A702B34A12}"/>
                </a:ext>
              </a:extLst>
            </p:cNvPr>
            <p:cNvSpPr txBox="1"/>
            <p:nvPr/>
          </p:nvSpPr>
          <p:spPr>
            <a:xfrm>
              <a:off x="6553090" y="348869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Audience Poll</a:t>
              </a:r>
            </a:p>
          </p:txBody>
        </p:sp>
        <p:pic>
          <p:nvPicPr>
            <p:cNvPr id="1026" name="Picture 2" descr="Image result for kaun banega crorepati audience poll">
              <a:extLst>
                <a:ext uri="{FF2B5EF4-FFF2-40B4-BE49-F238E27FC236}">
                  <a16:creationId xmlns:a16="http://schemas.microsoft.com/office/drawing/2014/main" id="{9650EC99-AA97-0343-A5CE-DC6A67896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58" y="1383618"/>
              <a:ext cx="3334514" cy="1944216"/>
            </a:xfrm>
            <a:prstGeom prst="rect">
              <a:avLst/>
            </a:prstGeom>
            <a:noFill/>
            <a:effectLst>
              <a:softEdge rad="165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D8F7509-3E9F-DA46-9C5D-80BF9B3D5869}"/>
              </a:ext>
            </a:extLst>
          </p:cNvPr>
          <p:cNvSpPr txBox="1"/>
          <p:nvPr/>
        </p:nvSpPr>
        <p:spPr>
          <a:xfrm>
            <a:off x="8357963" y="4949453"/>
            <a:ext cx="82105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061318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AD1E8B-E0B0-DC41-9C02-5AAC581D6B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</a:rPr>
              <a:t>Advantages of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E264E-5B14-BE4F-8C7E-213018F3CF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33B78-39E2-B942-A315-A986425009F7}"/>
              </a:ext>
            </a:extLst>
          </p:cNvPr>
          <p:cNvSpPr txBox="1"/>
          <p:nvPr/>
        </p:nvSpPr>
        <p:spPr>
          <a:xfrm>
            <a:off x="0" y="1275606"/>
            <a:ext cx="87129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Highly Accurate: Almost Half of Data Science Challenges are won by Tree Based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Use – Easy to Implement, Gets Good Performance with Little Tuning.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Interpret and Control.</a:t>
            </a: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Controls Overfitting (Ensemble)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Improves Trainings Speed and Scale up-to - Large Datasets.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2969A0-DF8F-3645-9A85-16CA94DFA165}"/>
              </a:ext>
            </a:extLst>
          </p:cNvPr>
          <p:cNvGrpSpPr/>
          <p:nvPr/>
        </p:nvGrpSpPr>
        <p:grpSpPr>
          <a:xfrm>
            <a:off x="5287504" y="2111140"/>
            <a:ext cx="3312881" cy="745910"/>
            <a:chOff x="5796491" y="579632"/>
            <a:chExt cx="3312881" cy="745910"/>
          </a:xfrm>
        </p:grpSpPr>
        <p:pic>
          <p:nvPicPr>
            <p:cNvPr id="6" name="Picture 4" descr="Image result for single tree cartoon">
              <a:extLst>
                <a:ext uri="{FF2B5EF4-FFF2-40B4-BE49-F238E27FC236}">
                  <a16:creationId xmlns:a16="http://schemas.microsoft.com/office/drawing/2014/main" id="{08175CE8-B64A-8E42-B16E-9E833A256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491" y="620303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single tree cartoon">
              <a:extLst>
                <a:ext uri="{FF2B5EF4-FFF2-40B4-BE49-F238E27FC236}">
                  <a16:creationId xmlns:a16="http://schemas.microsoft.com/office/drawing/2014/main" id="{23B22488-85DF-2442-B6A1-E4BECB679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76" y="59820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Image result for single tree cartoon">
              <a:extLst>
                <a:ext uri="{FF2B5EF4-FFF2-40B4-BE49-F238E27FC236}">
                  <a16:creationId xmlns:a16="http://schemas.microsoft.com/office/drawing/2014/main" id="{90BD15D9-B6F3-0644-80D1-609AE9B44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245" y="583810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single tree cartoon">
              <a:extLst>
                <a:ext uri="{FF2B5EF4-FFF2-40B4-BE49-F238E27FC236}">
                  <a16:creationId xmlns:a16="http://schemas.microsoft.com/office/drawing/2014/main" id="{0C05B962-E8D0-1046-8CB0-A82ABD8EB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637" y="57963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A41008-04AC-844C-8A6D-6ED1B3FA8B11}"/>
              </a:ext>
            </a:extLst>
          </p:cNvPr>
          <p:cNvGrpSpPr/>
          <p:nvPr/>
        </p:nvGrpSpPr>
        <p:grpSpPr>
          <a:xfrm>
            <a:off x="5542729" y="2640165"/>
            <a:ext cx="3312881" cy="745910"/>
            <a:chOff x="5796491" y="579632"/>
            <a:chExt cx="3312881" cy="745910"/>
          </a:xfrm>
        </p:grpSpPr>
        <p:pic>
          <p:nvPicPr>
            <p:cNvPr id="11" name="Picture 4" descr="Image result for single tree cartoon">
              <a:extLst>
                <a:ext uri="{FF2B5EF4-FFF2-40B4-BE49-F238E27FC236}">
                  <a16:creationId xmlns:a16="http://schemas.microsoft.com/office/drawing/2014/main" id="{6790A206-0084-7642-B751-7E730A6CB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491" y="620303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single tree cartoon">
              <a:extLst>
                <a:ext uri="{FF2B5EF4-FFF2-40B4-BE49-F238E27FC236}">
                  <a16:creationId xmlns:a16="http://schemas.microsoft.com/office/drawing/2014/main" id="{C8892D33-F1E0-A949-B184-7288731D3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76" y="59820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 result for single tree cartoon">
              <a:extLst>
                <a:ext uri="{FF2B5EF4-FFF2-40B4-BE49-F238E27FC236}">
                  <a16:creationId xmlns:a16="http://schemas.microsoft.com/office/drawing/2014/main" id="{8064E922-692A-E34A-ABE9-6CF7AF681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245" y="583810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single tree cartoon">
              <a:extLst>
                <a:ext uri="{FF2B5EF4-FFF2-40B4-BE49-F238E27FC236}">
                  <a16:creationId xmlns:a16="http://schemas.microsoft.com/office/drawing/2014/main" id="{4D41070C-D161-FE46-98B9-FE9EAD871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637" y="57963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11A990-7BC6-E748-9C02-36304786255F}"/>
              </a:ext>
            </a:extLst>
          </p:cNvPr>
          <p:cNvGrpSpPr/>
          <p:nvPr/>
        </p:nvGrpSpPr>
        <p:grpSpPr>
          <a:xfrm>
            <a:off x="5681371" y="3208887"/>
            <a:ext cx="3312881" cy="745910"/>
            <a:chOff x="5796491" y="579632"/>
            <a:chExt cx="3312881" cy="745910"/>
          </a:xfrm>
        </p:grpSpPr>
        <p:pic>
          <p:nvPicPr>
            <p:cNvPr id="16" name="Picture 4" descr="Image result for single tree cartoon">
              <a:extLst>
                <a:ext uri="{FF2B5EF4-FFF2-40B4-BE49-F238E27FC236}">
                  <a16:creationId xmlns:a16="http://schemas.microsoft.com/office/drawing/2014/main" id="{B4A004DF-C5A8-464C-A060-34D8D4CD3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491" y="620303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single tree cartoon">
              <a:extLst>
                <a:ext uri="{FF2B5EF4-FFF2-40B4-BE49-F238E27FC236}">
                  <a16:creationId xmlns:a16="http://schemas.microsoft.com/office/drawing/2014/main" id="{BEA8F835-F67C-624D-898F-D6A34BEC5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76" y="59820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single tree cartoon">
              <a:extLst>
                <a:ext uri="{FF2B5EF4-FFF2-40B4-BE49-F238E27FC236}">
                  <a16:creationId xmlns:a16="http://schemas.microsoft.com/office/drawing/2014/main" id="{51D0D482-479C-2A45-AC92-C6478CCCF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245" y="583810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single tree cartoon">
              <a:extLst>
                <a:ext uri="{FF2B5EF4-FFF2-40B4-BE49-F238E27FC236}">
                  <a16:creationId xmlns:a16="http://schemas.microsoft.com/office/drawing/2014/main" id="{D3BC60F6-42FE-2341-A0CB-26D66DDD7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637" y="57963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9735BF-DFB3-6446-B665-DE3CBF999957}"/>
              </a:ext>
            </a:extLst>
          </p:cNvPr>
          <p:cNvGrpSpPr/>
          <p:nvPr/>
        </p:nvGrpSpPr>
        <p:grpSpPr>
          <a:xfrm>
            <a:off x="5831119" y="3759854"/>
            <a:ext cx="3312881" cy="745910"/>
            <a:chOff x="5796491" y="579632"/>
            <a:chExt cx="3312881" cy="745910"/>
          </a:xfrm>
        </p:grpSpPr>
        <p:pic>
          <p:nvPicPr>
            <p:cNvPr id="21" name="Picture 4" descr="Image result for single tree cartoon">
              <a:extLst>
                <a:ext uri="{FF2B5EF4-FFF2-40B4-BE49-F238E27FC236}">
                  <a16:creationId xmlns:a16="http://schemas.microsoft.com/office/drawing/2014/main" id="{D3A024E1-737B-D541-9824-B666DCC94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491" y="620303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Image result for single tree cartoon">
              <a:extLst>
                <a:ext uri="{FF2B5EF4-FFF2-40B4-BE49-F238E27FC236}">
                  <a16:creationId xmlns:a16="http://schemas.microsoft.com/office/drawing/2014/main" id="{59EFB9B7-3D92-9D43-AC69-74414BED1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76" y="59820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Image result for single tree cartoon">
              <a:extLst>
                <a:ext uri="{FF2B5EF4-FFF2-40B4-BE49-F238E27FC236}">
                  <a16:creationId xmlns:a16="http://schemas.microsoft.com/office/drawing/2014/main" id="{CD36A933-5CE2-6041-B10F-9A02F9B0B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245" y="583810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single tree cartoon">
              <a:extLst>
                <a:ext uri="{FF2B5EF4-FFF2-40B4-BE49-F238E27FC236}">
                  <a16:creationId xmlns:a16="http://schemas.microsoft.com/office/drawing/2014/main" id="{D4D62720-FE4F-C447-8B57-653732F0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637" y="57963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402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AD1E8B-E0B0-DC41-9C02-5AAC581D6B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</a:rPr>
              <a:t>XGBOOST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E264E-5B14-BE4F-8C7E-213018F3CF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33B78-39E2-B942-A315-A986425009F7}"/>
              </a:ext>
            </a:extLst>
          </p:cNvPr>
          <p:cNvSpPr txBox="1"/>
          <p:nvPr/>
        </p:nvSpPr>
        <p:spPr>
          <a:xfrm>
            <a:off x="107504" y="1060157"/>
            <a:ext cx="5400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 err="1"/>
              <a:t>XGBoost</a:t>
            </a:r>
            <a:r>
              <a:rPr lang="en-IN" sz="1600" dirty="0"/>
              <a:t> (</a:t>
            </a:r>
            <a:r>
              <a:rPr lang="en-IN" sz="1600" b="1" dirty="0"/>
              <a:t>Ex</a:t>
            </a:r>
            <a:r>
              <a:rPr lang="en-IN" sz="1600" dirty="0"/>
              <a:t>treme </a:t>
            </a:r>
            <a:r>
              <a:rPr lang="en-IN" sz="1600" b="1" dirty="0"/>
              <a:t>G</a:t>
            </a:r>
            <a:r>
              <a:rPr lang="en-IN" sz="1600" dirty="0"/>
              <a:t>radient </a:t>
            </a:r>
            <a:r>
              <a:rPr lang="en-IN" sz="1600" b="1" dirty="0"/>
              <a:t>Boost</a:t>
            </a:r>
            <a:r>
              <a:rPr lang="en-IN" sz="1600" dirty="0"/>
              <a:t>ing) is an optimized distributed gradient boosting library.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/>
              <a:t>It uses gradient boosting (GBM) framework at core. Yet, does better than GBM framework alone.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Used for Supervised 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Serves the purpose of Generalization and Reduction in Error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Its faster because it was written in C++.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XG internally has parameters for cross-validation, regularization, missing values, tree parameters etc.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A17475-5196-6441-AB04-FFBE6EE7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2267" y="1456290"/>
            <a:ext cx="3659799" cy="26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7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EEDB8-E010-D646-96E1-879D8F6AF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err="1">
                <a:solidFill>
                  <a:schemeClr val="accent2"/>
                </a:solidFill>
              </a:rPr>
              <a:t>XGBoost</a:t>
            </a:r>
            <a:r>
              <a:rPr lang="en-US" dirty="0">
                <a:solidFill>
                  <a:schemeClr val="accent2"/>
                </a:solidFill>
              </a:rPr>
              <a:t> Advantage</a:t>
            </a:r>
          </a:p>
        </p:txBody>
      </p:sp>
      <p:pic>
        <p:nvPicPr>
          <p:cNvPr id="5" name="Picture 4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6868EA13-8E59-764F-B601-BE3DA0E23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0" r="3392" b="7601"/>
          <a:stretch/>
        </p:blipFill>
        <p:spPr>
          <a:xfrm>
            <a:off x="179512" y="843615"/>
            <a:ext cx="4577202" cy="3312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BF365-B68D-734F-8EDF-5803AFE2E28F}"/>
              </a:ext>
            </a:extLst>
          </p:cNvPr>
          <p:cNvSpPr txBox="1"/>
          <p:nvPr/>
        </p:nvSpPr>
        <p:spPr>
          <a:xfrm>
            <a:off x="5041756" y="758073"/>
            <a:ext cx="3744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b="1" dirty="0"/>
              <a:t>Regularization: </a:t>
            </a:r>
            <a:r>
              <a:rPr lang="en-IN" sz="1200" dirty="0"/>
              <a:t>Standard GBM implementation has no   </a:t>
            </a:r>
            <a:r>
              <a:rPr lang="en-IN" sz="1200" u="sng" dirty="0">
                <a:hlinkClick r:id="rId3"/>
              </a:rPr>
              <a:t>regularization</a:t>
            </a:r>
            <a:r>
              <a:rPr lang="en-IN" sz="1200" dirty="0"/>
              <a:t> like </a:t>
            </a:r>
            <a:r>
              <a:rPr lang="en-IN" sz="1200" dirty="0" err="1"/>
              <a:t>XGBoost</a:t>
            </a:r>
            <a:r>
              <a:rPr lang="en-IN" sz="1200" dirty="0"/>
              <a:t>, therefore it  helps to reduce overfitting. In fact, </a:t>
            </a:r>
            <a:r>
              <a:rPr lang="en-IN" sz="1200" dirty="0" err="1"/>
              <a:t>XGBoost</a:t>
            </a:r>
            <a:r>
              <a:rPr lang="en-IN" sz="1200" dirty="0"/>
              <a:t> is also known    as ‘</a:t>
            </a:r>
            <a:r>
              <a:rPr lang="en-IN" sz="1200" b="1" dirty="0"/>
              <a:t>regularized boosting</a:t>
            </a:r>
            <a:r>
              <a:rPr lang="en-IN" sz="1200" dirty="0"/>
              <a:t>‘ technique.</a:t>
            </a:r>
          </a:p>
          <a:p>
            <a:pPr algn="just"/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F0FD8-B754-E646-B108-AFDB1222A38F}"/>
              </a:ext>
            </a:extLst>
          </p:cNvPr>
          <p:cNvSpPr/>
          <p:nvPr/>
        </p:nvSpPr>
        <p:spPr>
          <a:xfrm>
            <a:off x="5041756" y="1601434"/>
            <a:ext cx="392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b="1" dirty="0"/>
              <a:t>Faster Processing: </a:t>
            </a:r>
            <a:r>
              <a:rPr lang="en-IN" sz="1200" dirty="0" err="1"/>
              <a:t>XGBoost</a:t>
            </a:r>
            <a:r>
              <a:rPr lang="en-IN" sz="1200" dirty="0"/>
              <a:t> implements parallel processing and is blazingly faster as compared to GBM.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06369-1E09-F94F-9DDF-84D67A5AE629}"/>
              </a:ext>
            </a:extLst>
          </p:cNvPr>
          <p:cNvSpPr/>
          <p:nvPr/>
        </p:nvSpPr>
        <p:spPr>
          <a:xfrm>
            <a:off x="5041756" y="2070439"/>
            <a:ext cx="3922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b="1" dirty="0"/>
              <a:t>Missing </a:t>
            </a:r>
            <a:r>
              <a:rPr lang="en-IN" sz="1200" b="1" dirty="0" err="1"/>
              <a:t>Values:</a:t>
            </a:r>
            <a:r>
              <a:rPr lang="en-IN" sz="1200" dirty="0" err="1"/>
              <a:t>XGBoost</a:t>
            </a:r>
            <a:r>
              <a:rPr lang="en-IN" sz="1200" dirty="0"/>
              <a:t> has an in-built routine to handle missing values. </a:t>
            </a:r>
            <a:r>
              <a:rPr lang="en-IN" sz="1200" dirty="0" err="1"/>
              <a:t>XGBoost</a:t>
            </a:r>
            <a:r>
              <a:rPr lang="en-IN" sz="1200" dirty="0"/>
              <a:t> tries different things as it encounters a missing value on each node and learns  which path to take for missing values in future.</a:t>
            </a:r>
          </a:p>
          <a:p>
            <a:pPr algn="just"/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5AF2DE-5F29-4747-A922-5D91B48E4999}"/>
              </a:ext>
            </a:extLst>
          </p:cNvPr>
          <p:cNvSpPr/>
          <p:nvPr/>
        </p:nvSpPr>
        <p:spPr>
          <a:xfrm>
            <a:off x="5041756" y="2861554"/>
            <a:ext cx="392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b="1" dirty="0"/>
              <a:t>Tree Pruning: </a:t>
            </a:r>
            <a:r>
              <a:rPr lang="en-IN" sz="1200" dirty="0" err="1"/>
              <a:t>XGBoost</a:t>
            </a:r>
            <a:r>
              <a:rPr lang="en-IN" sz="1200" dirty="0"/>
              <a:t> on the other hand make splits up to the max depth specified and then start pruning     tree backwards and remove splits beyond which there  is no positive gain.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328385-096A-D242-A12D-D6A43A72294B}"/>
              </a:ext>
            </a:extLst>
          </p:cNvPr>
          <p:cNvSpPr/>
          <p:nvPr/>
        </p:nvSpPr>
        <p:spPr>
          <a:xfrm>
            <a:off x="5041756" y="3692551"/>
            <a:ext cx="3922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b="1" dirty="0"/>
              <a:t>Built In Cross-Validation </a:t>
            </a:r>
            <a:r>
              <a:rPr lang="en-IN" sz="1200" dirty="0" err="1"/>
              <a:t>XGBoost</a:t>
            </a:r>
            <a:r>
              <a:rPr lang="en-IN" sz="1200" dirty="0"/>
              <a:t> allows user to run a cross-validation at each iteration of the boosting process and thus it is easy to get the exact optimum number of boosting iterations in a single run.</a:t>
            </a:r>
          </a:p>
          <a:p>
            <a:pPr algn="just"/>
            <a:endParaRPr lang="en-IN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49919C-656C-5E41-9C88-64357B09C1EA}"/>
              </a:ext>
            </a:extLst>
          </p:cNvPr>
          <p:cNvSpPr/>
          <p:nvPr/>
        </p:nvSpPr>
        <p:spPr>
          <a:xfrm>
            <a:off x="4932040" y="4569714"/>
            <a:ext cx="4211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Can work on both </a:t>
            </a:r>
            <a:r>
              <a:rPr lang="en-IN" sz="1200" b="1" dirty="0"/>
              <a:t>Classification</a:t>
            </a:r>
            <a:r>
              <a:rPr lang="en-IN" sz="1200" dirty="0"/>
              <a:t> &amp; </a:t>
            </a:r>
            <a:r>
              <a:rPr lang="en-IN" sz="1200" b="1" dirty="0"/>
              <a:t>Regression</a:t>
            </a:r>
            <a:r>
              <a:rPr lang="en-IN" sz="1200" dirty="0"/>
              <a:t> Problems</a:t>
            </a:r>
          </a:p>
        </p:txBody>
      </p:sp>
    </p:spTree>
    <p:extLst>
      <p:ext uri="{BB962C8B-B14F-4D97-AF65-F5344CB8AC3E}">
        <p14:creationId xmlns:p14="http://schemas.microsoft.com/office/powerpoint/2010/main" val="2579616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C2F71-EC99-F64A-B7D6-9B9AB65FD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XGBOOST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6C83-96A0-9642-9CA3-44E3325F8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0D4F0F5-23AD-574A-8A5F-42CC21B07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91702"/>
            <a:ext cx="5328592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86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C2F71-EC99-F64A-B7D6-9B9AB65FD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XGBOOST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6C83-96A0-9642-9CA3-44E3325F8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pic>
        <p:nvPicPr>
          <p:cNvPr id="6" name="Picture 5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9F5683CE-52DC-B24D-B16B-2D2C603A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60381"/>
            <a:ext cx="6512287" cy="3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5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C2F71-EC99-F64A-B7D6-9B9AB65FD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XGBOOST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6C83-96A0-9642-9CA3-44E3325F8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76D494-1301-B54C-AAF3-21DDBC71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29314"/>
            <a:ext cx="5328592" cy="3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42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C2F71-EC99-F64A-B7D6-9B9AB65FD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XGBOOST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6C83-96A0-9642-9CA3-44E3325F8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pic>
        <p:nvPicPr>
          <p:cNvPr id="6" name="Picture 5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2CF58F6C-5EE2-3344-B620-4384E8A00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7574"/>
            <a:ext cx="5086844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3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C2F71-EC99-F64A-B7D6-9B9AB65FD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XGBOOST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6C83-96A0-9642-9CA3-44E3325F8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9853556-18B0-DE44-9CEA-26B33E53C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6" y="1059582"/>
            <a:ext cx="3888432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06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C2F71-EC99-F64A-B7D6-9B9AB65FD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XGBOOST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6C83-96A0-9642-9CA3-44E3325F8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pic>
        <p:nvPicPr>
          <p:cNvPr id="6" name="Picture 5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C94FA70-8945-DC45-86AA-431E71DB6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11506"/>
            <a:ext cx="8640960" cy="33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98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C2F71-EC99-F64A-B7D6-9B9AB65FD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XGBOOST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6C83-96A0-9642-9CA3-44E3325F8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3897D57-1BDA-144E-A8C1-1C0BF438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13057"/>
            <a:ext cx="4560897" cy="37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5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43C23DD-C16F-8747-B726-2DCDCB55A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23478"/>
            <a:ext cx="9144000" cy="57606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Ensemble Methods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D87994-770A-8E4E-9E23-E9D3EAFF6F33}"/>
              </a:ext>
            </a:extLst>
          </p:cNvPr>
          <p:cNvGrpSpPr/>
          <p:nvPr/>
        </p:nvGrpSpPr>
        <p:grpSpPr>
          <a:xfrm>
            <a:off x="0" y="1915539"/>
            <a:ext cx="9144000" cy="2510408"/>
            <a:chOff x="-89592" y="1347614"/>
            <a:chExt cx="9108504" cy="25104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6BB67D5-829E-3047-8D65-1A23505E8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-89592" y="1347614"/>
              <a:ext cx="3600400" cy="2016224"/>
            </a:xfrm>
            <a:prstGeom prst="rect">
              <a:avLst/>
            </a:prstGeom>
            <a:effectLst>
              <a:softEdge rad="266700"/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C255BE-2C86-4840-BC12-A90C4596DD66}"/>
                </a:ext>
              </a:extLst>
            </p:cNvPr>
            <p:cNvSpPr txBox="1"/>
            <p:nvPr/>
          </p:nvSpPr>
          <p:spPr>
            <a:xfrm>
              <a:off x="438465" y="3488690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Phone a Friend in KBC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934481-E703-E747-B801-8B7A4D97E339}"/>
                </a:ext>
              </a:extLst>
            </p:cNvPr>
            <p:cNvSpPr txBox="1"/>
            <p:nvPr/>
          </p:nvSpPr>
          <p:spPr>
            <a:xfrm>
              <a:off x="4549966" y="206769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Vs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9E242B-D91C-9C40-9B9E-E3A702B34A12}"/>
                </a:ext>
              </a:extLst>
            </p:cNvPr>
            <p:cNvSpPr txBox="1"/>
            <p:nvPr/>
          </p:nvSpPr>
          <p:spPr>
            <a:xfrm>
              <a:off x="6604432" y="348869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Audience Poll</a:t>
              </a:r>
            </a:p>
          </p:txBody>
        </p:sp>
        <p:pic>
          <p:nvPicPr>
            <p:cNvPr id="1026" name="Picture 2" descr="Image result for kaun banega crorepati audience poll">
              <a:extLst>
                <a:ext uri="{FF2B5EF4-FFF2-40B4-BE49-F238E27FC236}">
                  <a16:creationId xmlns:a16="http://schemas.microsoft.com/office/drawing/2014/main" id="{9650EC99-AA97-0343-A5CE-DC6A67896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398" y="1383618"/>
              <a:ext cx="3334514" cy="1944216"/>
            </a:xfrm>
            <a:prstGeom prst="rect">
              <a:avLst/>
            </a:prstGeom>
            <a:noFill/>
            <a:effectLst>
              <a:softEdge rad="165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2B4C809-DE3C-9345-B127-637571A25023}"/>
              </a:ext>
            </a:extLst>
          </p:cNvPr>
          <p:cNvSpPr/>
          <p:nvPr/>
        </p:nvSpPr>
        <p:spPr>
          <a:xfrm>
            <a:off x="366556" y="1424942"/>
            <a:ext cx="2927806" cy="5232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Asking a </a:t>
            </a:r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Single Person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resembles like a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Single Tree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1FEA34-1E77-6A47-8EF9-A5D5D41C8537}"/>
              </a:ext>
            </a:extLst>
          </p:cNvPr>
          <p:cNvSpPr/>
          <p:nvPr/>
        </p:nvSpPr>
        <p:spPr>
          <a:xfrm>
            <a:off x="5940152" y="1392319"/>
            <a:ext cx="313184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Asking a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of People </a:t>
            </a:r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resembles like </a:t>
            </a:r>
            <a:r>
              <a:rPr lang="en-US" sz="14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Decision Trees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5D4B2-2127-8646-A20E-9A2D681C6414}"/>
              </a:ext>
            </a:extLst>
          </p:cNvPr>
          <p:cNvGrpSpPr/>
          <p:nvPr/>
        </p:nvGrpSpPr>
        <p:grpSpPr>
          <a:xfrm>
            <a:off x="3491880" y="679415"/>
            <a:ext cx="2448272" cy="4157406"/>
            <a:chOff x="3664976" y="718600"/>
            <a:chExt cx="2173590" cy="4157406"/>
          </a:xfrm>
        </p:grpSpPr>
        <p:pic>
          <p:nvPicPr>
            <p:cNvPr id="2050" name="Picture 2" descr="Image result for Cartoon Vector Direction Blank Tree">
              <a:extLst>
                <a:ext uri="{FF2B5EF4-FFF2-40B4-BE49-F238E27FC236}">
                  <a16:creationId xmlns:a16="http://schemas.microsoft.com/office/drawing/2014/main" id="{BBB0B509-4664-A846-8499-8045B494E6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1" r="9396"/>
            <a:stretch/>
          </p:blipFill>
          <p:spPr bwMode="auto">
            <a:xfrm>
              <a:off x="3664976" y="718600"/>
              <a:ext cx="2173590" cy="4157406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52FE9B-EF7E-8D45-B5C3-91579B273880}"/>
                </a:ext>
              </a:extLst>
            </p:cNvPr>
            <p:cNvSpPr txBox="1"/>
            <p:nvPr/>
          </p:nvSpPr>
          <p:spPr>
            <a:xfrm>
              <a:off x="3819099" y="2393524"/>
              <a:ext cx="82687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" b="1" dirty="0">
                  <a:solidFill>
                    <a:srgbClr val="FF0000"/>
                  </a:solidFill>
                </a:rPr>
                <a:t>Decision  Trees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E4F996-76BE-1C46-A71D-D268022F0D53}"/>
                </a:ext>
              </a:extLst>
            </p:cNvPr>
            <p:cNvSpPr txBox="1"/>
            <p:nvPr/>
          </p:nvSpPr>
          <p:spPr>
            <a:xfrm>
              <a:off x="4809532" y="1910554"/>
              <a:ext cx="8363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" b="1" dirty="0">
                  <a:solidFill>
                    <a:srgbClr val="F2A40D"/>
                  </a:solidFill>
                </a:rPr>
                <a:t>Random   Forest</a:t>
              </a:r>
            </a:p>
          </p:txBody>
        </p:sp>
      </p:grpSp>
      <p:pic>
        <p:nvPicPr>
          <p:cNvPr id="2052" name="Picture 4" descr="Image result for single tree cartoon">
            <a:extLst>
              <a:ext uri="{FF2B5EF4-FFF2-40B4-BE49-F238E27FC236}">
                <a16:creationId xmlns:a16="http://schemas.microsoft.com/office/drawing/2014/main" id="{E2D2EEE0-7F82-E24C-B315-892296BE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97" y="693311"/>
            <a:ext cx="787735" cy="70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134F528-77C9-454C-9573-C113579C882F}"/>
              </a:ext>
            </a:extLst>
          </p:cNvPr>
          <p:cNvGrpSpPr/>
          <p:nvPr/>
        </p:nvGrpSpPr>
        <p:grpSpPr>
          <a:xfrm>
            <a:off x="5796491" y="579632"/>
            <a:ext cx="3312881" cy="745910"/>
            <a:chOff x="5796491" y="579632"/>
            <a:chExt cx="3312881" cy="745910"/>
          </a:xfrm>
        </p:grpSpPr>
        <p:pic>
          <p:nvPicPr>
            <p:cNvPr id="21" name="Picture 4" descr="Image result for single tree cartoon">
              <a:extLst>
                <a:ext uri="{FF2B5EF4-FFF2-40B4-BE49-F238E27FC236}">
                  <a16:creationId xmlns:a16="http://schemas.microsoft.com/office/drawing/2014/main" id="{ED847B1A-6796-4840-8F89-5B35CA3E7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491" y="620303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Image result for single tree cartoon">
              <a:extLst>
                <a:ext uri="{FF2B5EF4-FFF2-40B4-BE49-F238E27FC236}">
                  <a16:creationId xmlns:a16="http://schemas.microsoft.com/office/drawing/2014/main" id="{8CA276AE-6292-624E-AE6D-67F76F7B2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76" y="59820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Image result for single tree cartoon">
              <a:extLst>
                <a:ext uri="{FF2B5EF4-FFF2-40B4-BE49-F238E27FC236}">
                  <a16:creationId xmlns:a16="http://schemas.microsoft.com/office/drawing/2014/main" id="{145CDA8D-252B-0F45-9772-239C9A5FC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245" y="583810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single tree cartoon">
              <a:extLst>
                <a:ext uri="{FF2B5EF4-FFF2-40B4-BE49-F238E27FC236}">
                  <a16:creationId xmlns:a16="http://schemas.microsoft.com/office/drawing/2014/main" id="{E9402170-D50E-F849-A17C-10C761912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637" y="579632"/>
              <a:ext cx="787735" cy="70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EA9A40E-D149-6548-99C1-CCE709DF17C2}"/>
              </a:ext>
            </a:extLst>
          </p:cNvPr>
          <p:cNvSpPr txBox="1"/>
          <p:nvPr/>
        </p:nvSpPr>
        <p:spPr>
          <a:xfrm>
            <a:off x="8357963" y="4949453"/>
            <a:ext cx="82105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433868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C2F71-EC99-F64A-B7D6-9B9AB65FD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XGBOOST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6C83-96A0-9642-9CA3-44E3325F8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F6AD9C9-7560-B340-AD8E-54CE7080F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129331"/>
            <a:ext cx="8892480" cy="28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04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EEDB8-E010-D646-96E1-879D8F6AF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err="1">
                <a:solidFill>
                  <a:schemeClr val="accent2"/>
                </a:solidFill>
              </a:rPr>
              <a:t>XGBoost</a:t>
            </a:r>
            <a:r>
              <a:rPr lang="en-US" dirty="0">
                <a:solidFill>
                  <a:schemeClr val="accent2"/>
                </a:solidFill>
              </a:rPr>
              <a:t> Advantage</a:t>
            </a:r>
          </a:p>
        </p:txBody>
      </p:sp>
      <p:pic>
        <p:nvPicPr>
          <p:cNvPr id="4" name="Picture 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E69C6E91-C337-2E4F-A7C0-31E02F92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566"/>
            <a:ext cx="9144000" cy="1099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B2DC30-69E2-CF4B-9599-CD35CA2A4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015391"/>
            <a:ext cx="4930130" cy="292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E81D1-F255-8949-9E17-A71FBE999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Industry Examples - Ensembles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0EA1D-9787-CE43-9BA8-ABC8D80D86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DF9F8-6821-204B-AC69-B9C48187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7" y="2175705"/>
            <a:ext cx="2304256" cy="1512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F6A1D-0772-8D42-9B1C-1A8EA54AA32F}"/>
              </a:ext>
            </a:extLst>
          </p:cNvPr>
          <p:cNvSpPr txBox="1"/>
          <p:nvPr/>
        </p:nvSpPr>
        <p:spPr>
          <a:xfrm>
            <a:off x="107504" y="3838442"/>
            <a:ext cx="2642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Adaboost</a:t>
            </a:r>
            <a:r>
              <a:rPr lang="en-US" sz="1200" dirty="0"/>
              <a:t>: Face Detection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F84EB-0F08-8841-86FA-ACDEF7268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28" y="1022121"/>
            <a:ext cx="1919551" cy="1624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1E7EDE-8E95-8946-9EC8-D611FE63EDF2}"/>
              </a:ext>
            </a:extLst>
          </p:cNvPr>
          <p:cNvSpPr txBox="1"/>
          <p:nvPr/>
        </p:nvSpPr>
        <p:spPr>
          <a:xfrm>
            <a:off x="3467268" y="2681111"/>
            <a:ext cx="182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Recommender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446A4-BECF-564B-806C-654A79A5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559" y="2192286"/>
            <a:ext cx="2234687" cy="1624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8D9C6-34A3-7040-A964-60533D912C12}"/>
              </a:ext>
            </a:extLst>
          </p:cNvPr>
          <p:cNvSpPr txBox="1"/>
          <p:nvPr/>
        </p:nvSpPr>
        <p:spPr>
          <a:xfrm>
            <a:off x="6765780" y="385056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Malware Detection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07A1A0-DBEF-444F-BB30-73602F3FE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531" y="3257175"/>
            <a:ext cx="2276948" cy="11867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BEA5C2-562E-974D-BAE8-05D0B6A00E89}"/>
              </a:ext>
            </a:extLst>
          </p:cNvPr>
          <p:cNvSpPr txBox="1"/>
          <p:nvPr/>
        </p:nvSpPr>
        <p:spPr>
          <a:xfrm>
            <a:off x="3704849" y="4615727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216103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Thank you</a:t>
            </a:r>
            <a:endParaRPr lang="ko-KR" alt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A9224-A506-EF4D-98F5-1113E0628F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C41AC-B08C-5949-80AB-67D02B964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619" r="20673" b="32627"/>
          <a:stretch/>
        </p:blipFill>
        <p:spPr>
          <a:xfrm>
            <a:off x="107504" y="843558"/>
            <a:ext cx="3343578" cy="153578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2451B5A-B01B-3F42-ABE3-46C54DE30A94}"/>
              </a:ext>
            </a:extLst>
          </p:cNvPr>
          <p:cNvSpPr txBox="1">
            <a:spLocks/>
          </p:cNvSpPr>
          <p:nvPr/>
        </p:nvSpPr>
        <p:spPr>
          <a:xfrm>
            <a:off x="107504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4"/>
                </a:solidFill>
              </a:rPr>
              <a:t>Titanic Disaster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B263C-2F63-FC47-AC86-28D0DD4FECD2}"/>
              </a:ext>
            </a:extLst>
          </p:cNvPr>
          <p:cNvSpPr txBox="1"/>
          <p:nvPr/>
        </p:nvSpPr>
        <p:spPr>
          <a:xfrm>
            <a:off x="4932040" y="846924"/>
            <a:ext cx="37366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Predictor Variables: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Age, Fare, Gender, Passenger Class, Name,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Siblings, Spouse, Port of Embarkation etc..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183C5-DFB9-2E48-881A-DA62A220E196}"/>
              </a:ext>
            </a:extLst>
          </p:cNvPr>
          <p:cNvSpPr txBox="1"/>
          <p:nvPr/>
        </p:nvSpPr>
        <p:spPr>
          <a:xfrm>
            <a:off x="4932040" y="185612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Target Variables: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Survived – Yes/No</a:t>
            </a:r>
          </a:p>
        </p:txBody>
      </p:sp>
      <p:pic>
        <p:nvPicPr>
          <p:cNvPr id="4098" name="Picture 2" descr="Image result for left hand arrow pointing">
            <a:extLst>
              <a:ext uri="{FF2B5EF4-FFF2-40B4-BE49-F238E27FC236}">
                <a16:creationId xmlns:a16="http://schemas.microsoft.com/office/drawing/2014/main" id="{28B0C3A8-FDE3-8549-9848-C0F40D24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49510" y="1585587"/>
            <a:ext cx="1552764" cy="77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eft hand arrow pointing">
            <a:extLst>
              <a:ext uri="{FF2B5EF4-FFF2-40B4-BE49-F238E27FC236}">
                <a16:creationId xmlns:a16="http://schemas.microsoft.com/office/drawing/2014/main" id="{47054AA8-F2F1-1648-8FC8-6266832C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449510" y="1023337"/>
            <a:ext cx="1552764" cy="7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B488AE-0693-DE4A-8CB2-C43929F70D21}"/>
              </a:ext>
            </a:extLst>
          </p:cNvPr>
          <p:cNvCxnSpPr/>
          <p:nvPr/>
        </p:nvCxnSpPr>
        <p:spPr>
          <a:xfrm>
            <a:off x="0" y="2571750"/>
            <a:ext cx="914400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49EB623-A469-1A44-86C6-A51367B34C9C}"/>
              </a:ext>
            </a:extLst>
          </p:cNvPr>
          <p:cNvSpPr txBox="1"/>
          <p:nvPr/>
        </p:nvSpPr>
        <p:spPr>
          <a:xfrm>
            <a:off x="4944126" y="2291854"/>
            <a:ext cx="369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Here we take Survived as </a:t>
            </a:r>
            <a:r>
              <a:rPr lang="en-US" sz="1400" b="1" dirty="0">
                <a:solidFill>
                  <a:srgbClr val="7030A0"/>
                </a:solidFill>
              </a:rPr>
              <a:t>1</a:t>
            </a:r>
            <a:r>
              <a:rPr lang="en-US" sz="1400" dirty="0">
                <a:solidFill>
                  <a:srgbClr val="7030A0"/>
                </a:solidFill>
              </a:rPr>
              <a:t> and Others as </a:t>
            </a:r>
            <a:r>
              <a:rPr lang="en-US" sz="1400" b="1" dirty="0">
                <a:solidFill>
                  <a:srgbClr val="7030A0"/>
                </a:solidFill>
              </a:rPr>
              <a:t>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94062-708C-2246-83FC-777F0090A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61957">
            <a:off x="1669158" y="2921722"/>
            <a:ext cx="1551879" cy="5709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071344-943B-8C45-9210-ECCE619ABE70}"/>
              </a:ext>
            </a:extLst>
          </p:cNvPr>
          <p:cNvSpPr txBox="1"/>
          <p:nvPr/>
        </p:nvSpPr>
        <p:spPr>
          <a:xfrm>
            <a:off x="270502" y="3268870"/>
            <a:ext cx="1438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/>
            </a:lvl1pPr>
          </a:lstStyle>
          <a:p>
            <a:pPr algn="ctr"/>
            <a:r>
              <a:rPr lang="en-US" sz="2000" dirty="0"/>
              <a:t>Features &amp;</a:t>
            </a:r>
          </a:p>
          <a:p>
            <a:pPr algn="ctr"/>
            <a:r>
              <a:rPr lang="en-US" sz="2000" dirty="0"/>
              <a:t>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69187-EAFD-0546-A1DD-0CCC74CFADB3}"/>
              </a:ext>
            </a:extLst>
          </p:cNvPr>
          <p:cNvSpPr txBox="1"/>
          <p:nvPr/>
        </p:nvSpPr>
        <p:spPr>
          <a:xfrm>
            <a:off x="3094674" y="2818432"/>
            <a:ext cx="2451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Decision Trees Algorithm</a:t>
            </a:r>
          </a:p>
          <a:p>
            <a:pPr algn="ctr"/>
            <a:r>
              <a:rPr lang="en-US" sz="1600" dirty="0"/>
              <a:t>Accuracy </a:t>
            </a:r>
            <a:r>
              <a:rPr lang="en-US" sz="1600" dirty="0">
                <a:solidFill>
                  <a:srgbClr val="00B050"/>
                </a:solidFill>
              </a:rPr>
              <a:t>74%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2DF9A2-75CA-8F49-9518-51C3DC165D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8460" y="3586369"/>
            <a:ext cx="1701049" cy="5770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3A0A37-CADA-6F45-8C97-622989BCCD3A}"/>
              </a:ext>
            </a:extLst>
          </p:cNvPr>
          <p:cNvSpPr txBox="1"/>
          <p:nvPr/>
        </p:nvSpPr>
        <p:spPr>
          <a:xfrm>
            <a:off x="3324447" y="3530411"/>
            <a:ext cx="1972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Logistic Regression</a:t>
            </a:r>
          </a:p>
          <a:p>
            <a:pPr algn="ctr"/>
            <a:r>
              <a:rPr lang="en-US" sz="1600" dirty="0"/>
              <a:t>Accuracy </a:t>
            </a:r>
            <a:r>
              <a:rPr lang="en-US" sz="1600" dirty="0">
                <a:solidFill>
                  <a:srgbClr val="C00000"/>
                </a:solidFill>
              </a:rPr>
              <a:t>72%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3EA4A5-2589-1644-940D-B6C22B025E2B}"/>
              </a:ext>
            </a:extLst>
          </p:cNvPr>
          <p:cNvSpPr txBox="1"/>
          <p:nvPr/>
        </p:nvSpPr>
        <p:spPr>
          <a:xfrm>
            <a:off x="3425728" y="4241896"/>
            <a:ext cx="1788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Support Vectors</a:t>
            </a:r>
          </a:p>
          <a:p>
            <a:pPr algn="ctr"/>
            <a:r>
              <a:rPr lang="en-US" sz="1600" dirty="0"/>
              <a:t>Accuracy </a:t>
            </a:r>
            <a:r>
              <a:rPr lang="en-US" sz="1600" dirty="0">
                <a:solidFill>
                  <a:srgbClr val="00B0F0"/>
                </a:solidFill>
              </a:rPr>
              <a:t>76%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F95E31-7F91-F84D-BDA8-B4201686ED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40194">
            <a:off x="1699639" y="4245780"/>
            <a:ext cx="1701049" cy="577008"/>
          </a:xfrm>
          <a:prstGeom prst="rect">
            <a:avLst/>
          </a:prstGeom>
        </p:spPr>
      </p:pic>
      <p:pic>
        <p:nvPicPr>
          <p:cNvPr id="20" name="Picture 2" descr="Image result for left hand arrow pointing">
            <a:extLst>
              <a:ext uri="{FF2B5EF4-FFF2-40B4-BE49-F238E27FC236}">
                <a16:creationId xmlns:a16="http://schemas.microsoft.com/office/drawing/2014/main" id="{CE8B4496-14BC-9A49-A13E-84EA3CC90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00135" flipV="1">
            <a:off x="5634711" y="2951582"/>
            <a:ext cx="1190686" cy="7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left hand arrow pointing">
            <a:extLst>
              <a:ext uri="{FF2B5EF4-FFF2-40B4-BE49-F238E27FC236}">
                <a16:creationId xmlns:a16="http://schemas.microsoft.com/office/drawing/2014/main" id="{9589E955-05EA-AA4D-AF19-6B810E0A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601863" y="4137059"/>
            <a:ext cx="1190686" cy="7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left hand arrow pointing">
            <a:extLst>
              <a:ext uri="{FF2B5EF4-FFF2-40B4-BE49-F238E27FC236}">
                <a16:creationId xmlns:a16="http://schemas.microsoft.com/office/drawing/2014/main" id="{536B94FB-A200-3C49-BCE9-B1A06C1BB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23445" flipV="1">
            <a:off x="5599911" y="3536261"/>
            <a:ext cx="1190686" cy="7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AE576A-B29F-AB44-AA52-060D88F955E4}"/>
              </a:ext>
            </a:extLst>
          </p:cNvPr>
          <p:cNvSpPr txBox="1"/>
          <p:nvPr/>
        </p:nvSpPr>
        <p:spPr>
          <a:xfrm>
            <a:off x="6942049" y="3522534"/>
            <a:ext cx="2007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/>
            </a:lvl1pPr>
          </a:lstStyle>
          <a:p>
            <a:pPr algn="ctr"/>
            <a:r>
              <a:rPr lang="en-US" sz="2000" dirty="0">
                <a:solidFill>
                  <a:srgbClr val="002060"/>
                </a:solidFill>
              </a:rPr>
              <a:t>Vote by Majority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6ECEC1-E811-8844-B5FC-387C400834F7}"/>
              </a:ext>
            </a:extLst>
          </p:cNvPr>
          <p:cNvSpPr txBox="1"/>
          <p:nvPr/>
        </p:nvSpPr>
        <p:spPr>
          <a:xfrm>
            <a:off x="8357963" y="4949453"/>
            <a:ext cx="82105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83395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C41AC-B08C-5949-80AB-67D02B964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619" r="20673" b="32627"/>
          <a:stretch/>
        </p:blipFill>
        <p:spPr>
          <a:xfrm>
            <a:off x="107504" y="843558"/>
            <a:ext cx="3343578" cy="153578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2451B5A-B01B-3F42-ABE3-46C54DE30A94}"/>
              </a:ext>
            </a:extLst>
          </p:cNvPr>
          <p:cNvSpPr txBox="1">
            <a:spLocks/>
          </p:cNvSpPr>
          <p:nvPr/>
        </p:nvSpPr>
        <p:spPr>
          <a:xfrm>
            <a:off x="107504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4"/>
                </a:solidFill>
              </a:rPr>
              <a:t>Titanic Disaster – What is Majority Vote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B263C-2F63-FC47-AC86-28D0DD4FECD2}"/>
              </a:ext>
            </a:extLst>
          </p:cNvPr>
          <p:cNvSpPr txBox="1"/>
          <p:nvPr/>
        </p:nvSpPr>
        <p:spPr>
          <a:xfrm>
            <a:off x="4932040" y="846924"/>
            <a:ext cx="37366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Predictor Variables: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Age, Fare, Gender, Passenger Class, Name,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Siblings, Spouse, Port of Embarkation etc..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183C5-DFB9-2E48-881A-DA62A220E196}"/>
              </a:ext>
            </a:extLst>
          </p:cNvPr>
          <p:cNvSpPr txBox="1"/>
          <p:nvPr/>
        </p:nvSpPr>
        <p:spPr>
          <a:xfrm>
            <a:off x="4932040" y="185612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Target Variables: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Survived – Yes/No</a:t>
            </a:r>
          </a:p>
        </p:txBody>
      </p:sp>
      <p:pic>
        <p:nvPicPr>
          <p:cNvPr id="4098" name="Picture 2" descr="Image result for left hand arrow pointing">
            <a:extLst>
              <a:ext uri="{FF2B5EF4-FFF2-40B4-BE49-F238E27FC236}">
                <a16:creationId xmlns:a16="http://schemas.microsoft.com/office/drawing/2014/main" id="{28B0C3A8-FDE3-8549-9848-C0F40D24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49510" y="1585587"/>
            <a:ext cx="1552764" cy="77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eft hand arrow pointing">
            <a:extLst>
              <a:ext uri="{FF2B5EF4-FFF2-40B4-BE49-F238E27FC236}">
                <a16:creationId xmlns:a16="http://schemas.microsoft.com/office/drawing/2014/main" id="{47054AA8-F2F1-1648-8FC8-6266832C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449510" y="1023337"/>
            <a:ext cx="1552764" cy="7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B488AE-0693-DE4A-8CB2-C43929F70D21}"/>
              </a:ext>
            </a:extLst>
          </p:cNvPr>
          <p:cNvCxnSpPr/>
          <p:nvPr/>
        </p:nvCxnSpPr>
        <p:spPr>
          <a:xfrm>
            <a:off x="0" y="2571750"/>
            <a:ext cx="914400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26D9A0-D41D-F248-8373-8AB4FFDF5484}"/>
              </a:ext>
            </a:extLst>
          </p:cNvPr>
          <p:cNvGrpSpPr/>
          <p:nvPr/>
        </p:nvGrpSpPr>
        <p:grpSpPr>
          <a:xfrm>
            <a:off x="5093321" y="2876018"/>
            <a:ext cx="1212192" cy="1931892"/>
            <a:chOff x="5664192" y="2889724"/>
            <a:chExt cx="1212192" cy="1931892"/>
          </a:xfrm>
        </p:grpSpPr>
        <p:pic>
          <p:nvPicPr>
            <p:cNvPr id="20" name="Picture 2" descr="Image result for left hand arrow pointing">
              <a:extLst>
                <a:ext uri="{FF2B5EF4-FFF2-40B4-BE49-F238E27FC236}">
                  <a16:creationId xmlns:a16="http://schemas.microsoft.com/office/drawing/2014/main" id="{CE8B4496-14BC-9A49-A13E-84EA3CC90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008311" flipV="1">
              <a:off x="5664192" y="2889724"/>
              <a:ext cx="1160062" cy="6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left hand arrow pointing">
              <a:extLst>
                <a:ext uri="{FF2B5EF4-FFF2-40B4-BE49-F238E27FC236}">
                  <a16:creationId xmlns:a16="http://schemas.microsoft.com/office/drawing/2014/main" id="{9589E955-05EA-AA4D-AF19-6B810E0A9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946613" flipV="1">
              <a:off x="5685698" y="4115349"/>
              <a:ext cx="1190686" cy="70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mage result for left hand arrow pointing">
              <a:extLst>
                <a:ext uri="{FF2B5EF4-FFF2-40B4-BE49-F238E27FC236}">
                  <a16:creationId xmlns:a16="http://schemas.microsoft.com/office/drawing/2014/main" id="{536B94FB-A200-3C49-BCE9-B1A06C1BB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923445" flipV="1">
              <a:off x="5675727" y="3511204"/>
              <a:ext cx="1190686" cy="70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C71CBD-96C2-2A45-B5F7-E2E053E77F30}"/>
              </a:ext>
            </a:extLst>
          </p:cNvPr>
          <p:cNvGrpSpPr/>
          <p:nvPr/>
        </p:nvGrpSpPr>
        <p:grpSpPr>
          <a:xfrm>
            <a:off x="160338" y="2814407"/>
            <a:ext cx="1471895" cy="1575487"/>
            <a:chOff x="404446" y="2704348"/>
            <a:chExt cx="1471895" cy="15754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071344-943B-8C45-9210-ECCE619ABE70}"/>
                </a:ext>
              </a:extLst>
            </p:cNvPr>
            <p:cNvSpPr txBox="1"/>
            <p:nvPr/>
          </p:nvSpPr>
          <p:spPr>
            <a:xfrm>
              <a:off x="404446" y="3448838"/>
              <a:ext cx="13837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/>
              </a:lvl1pPr>
            </a:lstStyle>
            <a:p>
              <a:pPr algn="ctr"/>
              <a:r>
                <a:rPr lang="en-US" sz="2400" dirty="0">
                  <a:solidFill>
                    <a:srgbClr val="0070C0"/>
                  </a:solidFill>
                </a:rPr>
                <a:t>Survived</a:t>
              </a:r>
            </a:p>
            <a:p>
              <a:pPr algn="ctr"/>
              <a:r>
                <a:rPr lang="en-US" sz="2400" dirty="0">
                  <a:solidFill>
                    <a:srgbClr val="0070C0"/>
                  </a:solidFill>
                </a:rPr>
                <a:t>1 or 0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5651F5-3594-8C4A-B136-1E0819D5AC79}"/>
                </a:ext>
              </a:extLst>
            </p:cNvPr>
            <p:cNvSpPr txBox="1"/>
            <p:nvPr/>
          </p:nvSpPr>
          <p:spPr>
            <a:xfrm>
              <a:off x="524624" y="2704348"/>
              <a:ext cx="1351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 Labels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658B3F-D714-5F4D-A34A-0F8E43839B81}"/>
              </a:ext>
            </a:extLst>
          </p:cNvPr>
          <p:cNvGrpSpPr/>
          <p:nvPr/>
        </p:nvGrpSpPr>
        <p:grpSpPr>
          <a:xfrm>
            <a:off x="2984987" y="2691352"/>
            <a:ext cx="2108334" cy="1974992"/>
            <a:chOff x="3361707" y="2698903"/>
            <a:chExt cx="2108334" cy="19749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D69187-EAFD-0546-A1DD-0CCC74CFADB3}"/>
                </a:ext>
              </a:extLst>
            </p:cNvPr>
            <p:cNvSpPr txBox="1"/>
            <p:nvPr/>
          </p:nvSpPr>
          <p:spPr>
            <a:xfrm>
              <a:off x="3515544" y="3107001"/>
              <a:ext cx="1539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Decision Trees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3A0A37-CADA-6F45-8C97-622989BCCD3A}"/>
                </a:ext>
              </a:extLst>
            </p:cNvPr>
            <p:cNvSpPr txBox="1"/>
            <p:nvPr/>
          </p:nvSpPr>
          <p:spPr>
            <a:xfrm>
              <a:off x="3370769" y="3701788"/>
              <a:ext cx="1972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Logistic Regression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3EA4A5-2589-1644-940D-B6C22B025E2B}"/>
                </a:ext>
              </a:extLst>
            </p:cNvPr>
            <p:cNvSpPr txBox="1"/>
            <p:nvPr/>
          </p:nvSpPr>
          <p:spPr>
            <a:xfrm>
              <a:off x="3462303" y="4335341"/>
              <a:ext cx="17889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Support Vectors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02FAF7-BF1E-FB46-8D75-5FA31720D0BA}"/>
                </a:ext>
              </a:extLst>
            </p:cNvPr>
            <p:cNvSpPr txBox="1"/>
            <p:nvPr/>
          </p:nvSpPr>
          <p:spPr>
            <a:xfrm>
              <a:off x="3361707" y="2698903"/>
              <a:ext cx="2108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</a:lstStyle>
            <a:p>
              <a:r>
                <a:rPr lang="en-US" dirty="0"/>
                <a:t>Learning Algorithm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7CE5C6-1A15-C644-9102-94846A8774EC}"/>
              </a:ext>
            </a:extLst>
          </p:cNvPr>
          <p:cNvGrpSpPr/>
          <p:nvPr/>
        </p:nvGrpSpPr>
        <p:grpSpPr>
          <a:xfrm>
            <a:off x="6424741" y="2693611"/>
            <a:ext cx="1505540" cy="1934825"/>
            <a:chOff x="7164288" y="2698903"/>
            <a:chExt cx="1505540" cy="19348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22BE02-AF18-7149-B3D9-41EEC2C231FD}"/>
                </a:ext>
              </a:extLst>
            </p:cNvPr>
            <p:cNvSpPr txBox="1"/>
            <p:nvPr/>
          </p:nvSpPr>
          <p:spPr>
            <a:xfrm>
              <a:off x="7231102" y="2698903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0500B9-9CBF-9145-929F-8F26E9A20D3F}"/>
                </a:ext>
              </a:extLst>
            </p:cNvPr>
            <p:cNvSpPr txBox="1"/>
            <p:nvPr/>
          </p:nvSpPr>
          <p:spPr>
            <a:xfrm>
              <a:off x="7306076" y="306651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Survived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26A186-723E-1947-A382-A1EA76018E13}"/>
                </a:ext>
              </a:extLst>
            </p:cNvPr>
            <p:cNvSpPr txBox="1"/>
            <p:nvPr/>
          </p:nvSpPr>
          <p:spPr>
            <a:xfrm>
              <a:off x="7295222" y="3651870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Survived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BA153D-CE3D-734E-B1BB-AE80E3C0A06F}"/>
                </a:ext>
              </a:extLst>
            </p:cNvPr>
            <p:cNvSpPr txBox="1"/>
            <p:nvPr/>
          </p:nvSpPr>
          <p:spPr>
            <a:xfrm>
              <a:off x="7164288" y="4264396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Not Survived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BB9385-B231-274F-8C45-5C10E0665F97}"/>
              </a:ext>
            </a:extLst>
          </p:cNvPr>
          <p:cNvGrpSpPr/>
          <p:nvPr/>
        </p:nvGrpSpPr>
        <p:grpSpPr>
          <a:xfrm>
            <a:off x="1612282" y="2972921"/>
            <a:ext cx="1222846" cy="1570934"/>
            <a:chOff x="1855131" y="3094472"/>
            <a:chExt cx="1222846" cy="1570934"/>
          </a:xfrm>
        </p:grpSpPr>
        <p:pic>
          <p:nvPicPr>
            <p:cNvPr id="29" name="Picture 2" descr="Image result for left hand arrow pointing">
              <a:extLst>
                <a:ext uri="{FF2B5EF4-FFF2-40B4-BE49-F238E27FC236}">
                  <a16:creationId xmlns:a16="http://schemas.microsoft.com/office/drawing/2014/main" id="{CF09FD21-6530-4F4D-A4D3-F65C5347E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923445" flipV="1">
              <a:off x="1878133" y="3526619"/>
              <a:ext cx="1190686" cy="70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Image result for left hand arrow pointing">
              <a:extLst>
                <a:ext uri="{FF2B5EF4-FFF2-40B4-BE49-F238E27FC236}">
                  <a16:creationId xmlns:a16="http://schemas.microsoft.com/office/drawing/2014/main" id="{9FCC7822-4700-7B46-B2EC-F095892C2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855131" y="3094472"/>
              <a:ext cx="1160062" cy="6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Image result for left hand arrow pointing">
              <a:extLst>
                <a:ext uri="{FF2B5EF4-FFF2-40B4-BE49-F238E27FC236}">
                  <a16:creationId xmlns:a16="http://schemas.microsoft.com/office/drawing/2014/main" id="{69AD8E04-D32F-2846-97BB-3E23F3A6A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7511" flipV="1">
              <a:off x="1887291" y="3959139"/>
              <a:ext cx="1190686" cy="70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12F6843-2B49-A148-B3DA-250EE9059700}"/>
              </a:ext>
            </a:extLst>
          </p:cNvPr>
          <p:cNvSpPr/>
          <p:nvPr/>
        </p:nvSpPr>
        <p:spPr>
          <a:xfrm>
            <a:off x="7857322" y="2714209"/>
            <a:ext cx="216024" cy="1960055"/>
          </a:xfrm>
          <a:prstGeom prst="rightBrace">
            <a:avLst/>
          </a:prstGeom>
          <a:ln w="12700">
            <a:solidFill>
              <a:srgbClr val="FF0000">
                <a:alpha val="84000"/>
              </a:srgb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70C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34B894-AED1-4A4E-BBB1-6115052DB6D9}"/>
              </a:ext>
            </a:extLst>
          </p:cNvPr>
          <p:cNvSpPr txBox="1"/>
          <p:nvPr/>
        </p:nvSpPr>
        <p:spPr>
          <a:xfrm>
            <a:off x="8133374" y="3492690"/>
            <a:ext cx="88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Voted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Survived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58101F-70AD-FE4B-91EC-E5F76454A072}"/>
              </a:ext>
            </a:extLst>
          </p:cNvPr>
          <p:cNvSpPr txBox="1"/>
          <p:nvPr/>
        </p:nvSpPr>
        <p:spPr>
          <a:xfrm>
            <a:off x="8357963" y="4949453"/>
            <a:ext cx="82105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63593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Ensemble Process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End to End Process</a:t>
            </a:r>
          </a:p>
        </p:txBody>
      </p:sp>
      <p:sp>
        <p:nvSpPr>
          <p:cNvPr id="6" name="Freeform 5"/>
          <p:cNvSpPr/>
          <p:nvPr/>
        </p:nvSpPr>
        <p:spPr>
          <a:xfrm>
            <a:off x="4061224" y="120359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7" name="Freeform 6"/>
          <p:cNvSpPr/>
          <p:nvPr/>
        </p:nvSpPr>
        <p:spPr>
          <a:xfrm rot="2160000">
            <a:off x="5020924" y="1965135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778" rIns="98127" bIns="82777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8" name="Freeform 7"/>
          <p:cNvSpPr/>
          <p:nvPr/>
        </p:nvSpPr>
        <p:spPr>
          <a:xfrm>
            <a:off x="5266192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9" name="Freeform 8"/>
          <p:cNvSpPr/>
          <p:nvPr/>
        </p:nvSpPr>
        <p:spPr>
          <a:xfrm rot="17280000">
            <a:off x="5401642" y="3108411"/>
            <a:ext cx="264268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7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0" name="Freeform 9"/>
          <p:cNvSpPr/>
          <p:nvPr/>
        </p:nvSpPr>
        <p:spPr>
          <a:xfrm>
            <a:off x="4805935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1" name="Freeform 10"/>
          <p:cNvSpPr/>
          <p:nvPr/>
        </p:nvSpPr>
        <p:spPr>
          <a:xfrm>
            <a:off x="4431970" y="3823786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9" rIns="1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2" name="Freeform 11"/>
          <p:cNvSpPr/>
          <p:nvPr/>
        </p:nvSpPr>
        <p:spPr>
          <a:xfrm>
            <a:off x="3316512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3" name="Freeform 12"/>
          <p:cNvSpPr/>
          <p:nvPr/>
        </p:nvSpPr>
        <p:spPr>
          <a:xfrm rot="4320000">
            <a:off x="3451962" y="3122637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4" name="Freeform 13"/>
          <p:cNvSpPr/>
          <p:nvPr/>
        </p:nvSpPr>
        <p:spPr>
          <a:xfrm>
            <a:off x="2856255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5" name="Freeform 14"/>
          <p:cNvSpPr/>
          <p:nvPr/>
        </p:nvSpPr>
        <p:spPr>
          <a:xfrm rot="19440000">
            <a:off x="3815956" y="1973927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2777" rIns="98128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7" name="Freeform 16"/>
          <p:cNvSpPr/>
          <p:nvPr/>
        </p:nvSpPr>
        <p:spPr>
          <a:xfrm>
            <a:off x="4061224" y="2444656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8" name="Rectangle 9"/>
          <p:cNvSpPr/>
          <p:nvPr/>
        </p:nvSpPr>
        <p:spPr>
          <a:xfrm flipH="1">
            <a:off x="3202435" y="2423442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6"/>
          <p:cNvSpPr/>
          <p:nvPr/>
        </p:nvSpPr>
        <p:spPr>
          <a:xfrm rot="18900000" flipH="1">
            <a:off x="5211705" y="380025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Parallelogram 15"/>
          <p:cNvSpPr/>
          <p:nvPr/>
        </p:nvSpPr>
        <p:spPr>
          <a:xfrm rot="5400000" flipH="1">
            <a:off x="4386727" y="1506995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18900000" flipH="1">
            <a:off x="3812676" y="3847539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5594072" y="2370102"/>
            <a:ext cx="405329" cy="4087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67544" y="2047738"/>
            <a:ext cx="2323459" cy="1232690"/>
            <a:chOff x="803640" y="3362835"/>
            <a:chExt cx="2059657" cy="1232690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will combine those models to improve the overall Accuracy. In classification,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Voting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is used &amp; in Regression Models, we use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Average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Aggregation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7074" y="1338233"/>
            <a:ext cx="3379382" cy="494026"/>
            <a:chOff x="803640" y="3362835"/>
            <a:chExt cx="2059657" cy="494026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Taking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“D”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Selecting the Dataset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68899" y="2047738"/>
            <a:ext cx="2323459" cy="1232690"/>
            <a:chOff x="803640" y="3362835"/>
            <a:chExt cx="2059657" cy="1232690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Here, we will generate multiple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samples (“M”)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from the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“D”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Dataset. The sampling will be done by Replacement. This is called Bootstrap Sampling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Generate Samples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68144" y="3493649"/>
            <a:ext cx="2323459" cy="863358"/>
            <a:chOff x="803640" y="3362835"/>
            <a:chExt cx="2059657" cy="86335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Once the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“M”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samples are generated. The learners are applied to train the classifier.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Applying Learners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1641" y="3465253"/>
            <a:ext cx="2323459" cy="863358"/>
            <a:chOff x="803640" y="3362835"/>
            <a:chExt cx="2059657" cy="863358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learners on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”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samples would generate multiple models with different Accuracy Levels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Generating Multiple Models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38" name="Block Arc 14"/>
          <p:cNvSpPr/>
          <p:nvPr/>
        </p:nvSpPr>
        <p:spPr>
          <a:xfrm rot="16200000">
            <a:off x="4305129" y="2680445"/>
            <a:ext cx="518895" cy="51923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AEC1FA-358B-3444-AD7F-6A824C367496}"/>
              </a:ext>
            </a:extLst>
          </p:cNvPr>
          <p:cNvSpPr txBox="1"/>
          <p:nvPr/>
        </p:nvSpPr>
        <p:spPr>
          <a:xfrm>
            <a:off x="195842" y="555526"/>
            <a:ext cx="347773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rgbClr val="FF0000"/>
                </a:solidFill>
                <a:cs typeface="Arial" pitchFamily="34" charset="0"/>
              </a:rPr>
              <a:t>Key Pointers: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The Purpose of is to </a:t>
            </a:r>
            <a:r>
              <a:rPr lang="en-US" altLang="ko-KR" sz="1100" dirty="0">
                <a:solidFill>
                  <a:srgbClr val="00B050"/>
                </a:solidFill>
                <a:cs typeface="Arial" pitchFamily="34" charset="0"/>
              </a:rPr>
              <a:t>improve Accuracy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Reduce Variance &amp; Bias.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7030A0"/>
                </a:solidFill>
                <a:cs typeface="Arial" pitchFamily="34" charset="0"/>
              </a:rPr>
              <a:t>Don’t Use Stable Models in Ensembling.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Learners should have </a:t>
            </a:r>
            <a:r>
              <a:rPr lang="en-US" altLang="ko-KR" sz="1100" dirty="0">
                <a:solidFill>
                  <a:srgbClr val="7030A0"/>
                </a:solidFill>
                <a:cs typeface="Arial" pitchFamily="34" charset="0"/>
              </a:rPr>
              <a:t>high variance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&amp; should be unstable e.g. Decision Trees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Diversity In models should exist.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ko-KR" altLang="en-US" sz="1100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7A53AEB-42FD-594E-81BF-A0ED7A6F8C80}"/>
              </a:ext>
            </a:extLst>
          </p:cNvPr>
          <p:cNvSpPr txBox="1">
            <a:spLocks/>
          </p:cNvSpPr>
          <p:nvPr/>
        </p:nvSpPr>
        <p:spPr>
          <a:xfrm>
            <a:off x="64260" y="470341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Its like using multiple ML algorithms on the same problem and then combining it to produce a better model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588123-10AA-D044-A9DB-FA812D7DBD64}"/>
              </a:ext>
            </a:extLst>
          </p:cNvPr>
          <p:cNvSpPr txBox="1"/>
          <p:nvPr/>
        </p:nvSpPr>
        <p:spPr>
          <a:xfrm>
            <a:off x="8357963" y="4949453"/>
            <a:ext cx="82105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76553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Stable Learners…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471940" y="1782564"/>
            <a:ext cx="6219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Therefore Combining Stable Learners is less advantageous since  the ensemble will not improve generalization performance.</a:t>
            </a:r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7259" y="1005528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9540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5931</TotalTime>
  <Words>2094</Words>
  <Application>Microsoft Macintosh PowerPoint</Application>
  <PresentationFormat>On-screen Show (16:9)</PresentationFormat>
  <Paragraphs>379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Mukul Singh Chauhan</cp:lastModifiedBy>
  <cp:revision>183</cp:revision>
  <dcterms:created xsi:type="dcterms:W3CDTF">2016-12-05T23:26:54Z</dcterms:created>
  <dcterms:modified xsi:type="dcterms:W3CDTF">2019-01-10T14:03:59Z</dcterms:modified>
</cp:coreProperties>
</file>